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7" r:id="rId3"/>
    <p:sldMasterId id="2147483689" r:id="rId4"/>
  </p:sldMasterIdLst>
  <p:notesMasterIdLst>
    <p:notesMasterId r:id="rId43"/>
  </p:notesMasterIdLst>
  <p:sldIdLst>
    <p:sldId id="3033" r:id="rId5"/>
    <p:sldId id="3059" r:id="rId6"/>
    <p:sldId id="3034" r:id="rId7"/>
    <p:sldId id="3057" r:id="rId8"/>
    <p:sldId id="3058" r:id="rId9"/>
    <p:sldId id="3060" r:id="rId10"/>
    <p:sldId id="3029" r:id="rId11"/>
    <p:sldId id="3056" r:id="rId12"/>
    <p:sldId id="3047" r:id="rId13"/>
    <p:sldId id="3037" r:id="rId14"/>
    <p:sldId id="270" r:id="rId15"/>
    <p:sldId id="3055" r:id="rId16"/>
    <p:sldId id="274" r:id="rId17"/>
    <p:sldId id="303" r:id="rId18"/>
    <p:sldId id="3046" r:id="rId19"/>
    <p:sldId id="257" r:id="rId20"/>
    <p:sldId id="372" r:id="rId21"/>
    <p:sldId id="388" r:id="rId22"/>
    <p:sldId id="379" r:id="rId23"/>
    <p:sldId id="312" r:id="rId24"/>
    <p:sldId id="3048" r:id="rId25"/>
    <p:sldId id="3049" r:id="rId26"/>
    <p:sldId id="316" r:id="rId27"/>
    <p:sldId id="3042" r:id="rId28"/>
    <p:sldId id="385" r:id="rId29"/>
    <p:sldId id="321" r:id="rId30"/>
    <p:sldId id="332" r:id="rId31"/>
    <p:sldId id="340" r:id="rId32"/>
    <p:sldId id="345" r:id="rId33"/>
    <p:sldId id="353" r:id="rId34"/>
    <p:sldId id="343" r:id="rId35"/>
    <p:sldId id="346" r:id="rId36"/>
    <p:sldId id="390" r:id="rId37"/>
    <p:sldId id="351" r:id="rId38"/>
    <p:sldId id="355" r:id="rId39"/>
    <p:sldId id="389" r:id="rId40"/>
    <p:sldId id="3032" r:id="rId41"/>
    <p:sldId id="3054" r:id="rId42"/>
  </p:sldIdLst>
  <p:sldSz cx="12192000" cy="6858000"/>
  <p:notesSz cx="6742113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7FB"/>
    <a:srgbClr val="33CCCC"/>
    <a:srgbClr val="DAE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76E4C-AF2D-483D-9F02-D7A7B44F5D64}" v="6" dt="2026-04-23T10:26:03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m Pune" userId="72d58dcd424c2014" providerId="LiveId" clId="{08D9F878-746E-4BAC-A052-E99541594171}"/>
    <pc:docChg chg="undo redo custSel addSld delSld modSld sldOrd delMainMaster modNotesMaster">
      <pc:chgData name="Drm Pune" userId="72d58dcd424c2014" providerId="LiveId" clId="{08D9F878-746E-4BAC-A052-E99541594171}" dt="2026-04-23T10:26:03.192" v="1304"/>
      <pc:docMkLst>
        <pc:docMk/>
      </pc:docMkLst>
      <pc:sldChg chg="modSp del mod modNotes">
        <pc:chgData name="Drm Pune" userId="72d58dcd424c2014" providerId="LiveId" clId="{08D9F878-746E-4BAC-A052-E99541594171}" dt="2026-04-22T08:15:58.189" v="1218" actId="47"/>
        <pc:sldMkLst>
          <pc:docMk/>
          <pc:sldMk cId="0" sldId="258"/>
        </pc:sldMkLst>
        <pc:graphicFrameChg chg="mod modGraphic">
          <ac:chgData name="Drm Pune" userId="72d58dcd424c2014" providerId="LiveId" clId="{08D9F878-746E-4BAC-A052-E99541594171}" dt="2026-04-22T05:35:05.214" v="487" actId="14100"/>
          <ac:graphicFrameMkLst>
            <pc:docMk/>
            <pc:sldMk cId="0" sldId="258"/>
            <ac:graphicFrameMk id="3" creationId="{586C73E3-EC09-4068-92BF-4C627867B400}"/>
          </ac:graphicFrameMkLst>
        </pc:graphicFrameChg>
      </pc:sldChg>
      <pc:sldChg chg="addSp modSp del">
        <pc:chgData name="Drm Pune" userId="72d58dcd424c2014" providerId="LiveId" clId="{08D9F878-746E-4BAC-A052-E99541594171}" dt="2026-04-23T10:26:00.779" v="1303" actId="47"/>
        <pc:sldMkLst>
          <pc:docMk/>
          <pc:sldMk cId="55604132" sldId="259"/>
        </pc:sldMkLst>
        <pc:spChg chg="add mod">
          <ac:chgData name="Drm Pune" userId="72d58dcd424c2014" providerId="LiveId" clId="{08D9F878-746E-4BAC-A052-E99541594171}" dt="2026-04-22T07:39:35.844" v="934"/>
          <ac:spMkLst>
            <pc:docMk/>
            <pc:sldMk cId="55604132" sldId="259"/>
            <ac:spMk id="2" creationId="{5975B030-4734-B576-35A2-A7C3669235C2}"/>
          </ac:spMkLst>
        </pc:spChg>
      </pc:sldChg>
      <pc:sldChg chg="modSp add del mod modNotes">
        <pc:chgData name="Drm Pune" userId="72d58dcd424c2014" providerId="LiveId" clId="{08D9F878-746E-4BAC-A052-E99541594171}" dt="2026-04-23T10:09:36.136" v="1273" actId="47"/>
        <pc:sldMkLst>
          <pc:docMk/>
          <pc:sldMk cId="0" sldId="261"/>
        </pc:sldMkLst>
        <pc:spChg chg="mod">
          <ac:chgData name="Drm Pune" userId="72d58dcd424c2014" providerId="LiveId" clId="{08D9F878-746E-4BAC-A052-E99541594171}" dt="2026-04-23T09:55:22.788" v="1260" actId="14100"/>
          <ac:spMkLst>
            <pc:docMk/>
            <pc:sldMk cId="0" sldId="261"/>
            <ac:spMk id="1541" creationId="{00000000-0000-0000-0000-000000000000}"/>
          </ac:spMkLst>
        </pc:spChg>
        <pc:spChg chg="mod">
          <ac:chgData name="Drm Pune" userId="72d58dcd424c2014" providerId="LiveId" clId="{08D9F878-746E-4BAC-A052-E99541594171}" dt="2026-04-23T10:03:21.297" v="1263" actId="255"/>
          <ac:spMkLst>
            <pc:docMk/>
            <pc:sldMk cId="0" sldId="261"/>
            <ac:spMk id="1542" creationId="{00000000-0000-0000-0000-000000000000}"/>
          </ac:spMkLst>
        </pc:spChg>
        <pc:spChg chg="mod">
          <ac:chgData name="Drm Pune" userId="72d58dcd424c2014" providerId="LiveId" clId="{08D9F878-746E-4BAC-A052-E99541594171}" dt="2026-04-23T10:04:07.707" v="1272" actId="255"/>
          <ac:spMkLst>
            <pc:docMk/>
            <pc:sldMk cId="0" sldId="261"/>
            <ac:spMk id="1543" creationId="{00000000-0000-0000-0000-000000000000}"/>
          </ac:spMkLst>
        </pc:spChg>
      </pc:sldChg>
      <pc:sldChg chg="modSp mod modNotes">
        <pc:chgData name="Drm Pune" userId="72d58dcd424c2014" providerId="LiveId" clId="{08D9F878-746E-4BAC-A052-E99541594171}" dt="2026-04-22T07:24:37.446" v="894"/>
        <pc:sldMkLst>
          <pc:docMk/>
          <pc:sldMk cId="0" sldId="270"/>
        </pc:sldMkLst>
        <pc:spChg chg="mod">
          <ac:chgData name="Drm Pune" userId="72d58dcd424c2014" providerId="LiveId" clId="{08D9F878-746E-4BAC-A052-E99541594171}" dt="2026-04-22T05:48:17.390" v="508" actId="20577"/>
          <ac:spMkLst>
            <pc:docMk/>
            <pc:sldMk cId="0" sldId="270"/>
            <ac:spMk id="4" creationId="{E42F918C-FA7D-03C3-0101-5B4F615697FE}"/>
          </ac:spMkLst>
        </pc:spChg>
      </pc:sldChg>
      <pc:sldChg chg="add modNotes">
        <pc:chgData name="Drm Pune" userId="72d58dcd424c2014" providerId="LiveId" clId="{08D9F878-746E-4BAC-A052-E99541594171}" dt="2026-04-22T07:24:37.446" v="894"/>
        <pc:sldMkLst>
          <pc:docMk/>
          <pc:sldMk cId="0" sldId="274"/>
        </pc:sldMkLst>
      </pc:sldChg>
      <pc:sldChg chg="add modNotes">
        <pc:chgData name="Drm Pune" userId="72d58dcd424c2014" providerId="LiveId" clId="{08D9F878-746E-4BAC-A052-E99541594171}" dt="2026-04-22T07:24:37.446" v="894"/>
        <pc:sldMkLst>
          <pc:docMk/>
          <pc:sldMk cId="0" sldId="303"/>
        </pc:sldMkLst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12"/>
        </pc:sldMkLst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16"/>
        </pc:sldMkLst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21"/>
        </pc:sldMkLst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32"/>
        </pc:sldMkLst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40"/>
        </pc:sldMkLst>
      </pc:sldChg>
      <pc:sldChg chg="delSp modSp mod modNotes">
        <pc:chgData name="Drm Pune" userId="72d58dcd424c2014" providerId="LiveId" clId="{08D9F878-746E-4BAC-A052-E99541594171}" dt="2026-04-22T07:24:37.446" v="894"/>
        <pc:sldMkLst>
          <pc:docMk/>
          <pc:sldMk cId="0" sldId="343"/>
        </pc:sldMkLst>
        <pc:spChg chg="del">
          <ac:chgData name="Drm Pune" userId="72d58dcd424c2014" providerId="LiveId" clId="{08D9F878-746E-4BAC-A052-E99541594171}" dt="2026-04-22T06:40:53.409" v="600" actId="21"/>
          <ac:spMkLst>
            <pc:docMk/>
            <pc:sldMk cId="0" sldId="343"/>
            <ac:spMk id="5" creationId="{D7DC9044-37C8-DA4E-AEEE-22E18D1316D6}"/>
          </ac:spMkLst>
        </pc:spChg>
        <pc:spChg chg="mod">
          <ac:chgData name="Drm Pune" userId="72d58dcd424c2014" providerId="LiveId" clId="{08D9F878-746E-4BAC-A052-E99541594171}" dt="2026-04-22T06:41:40.983" v="613" actId="1076"/>
          <ac:spMkLst>
            <pc:docMk/>
            <pc:sldMk cId="0" sldId="343"/>
            <ac:spMk id="1706" creationId="{00000000-0000-0000-0000-000000000000}"/>
          </ac:spMkLst>
        </pc:spChg>
        <pc:graphicFrameChg chg="mod">
          <ac:chgData name="Drm Pune" userId="72d58dcd424c2014" providerId="LiveId" clId="{08D9F878-746E-4BAC-A052-E99541594171}" dt="2026-04-22T06:41:38.821" v="612" actId="1076"/>
          <ac:graphicFrameMkLst>
            <pc:docMk/>
            <pc:sldMk cId="0" sldId="343"/>
            <ac:graphicFrameMk id="2" creationId="{2035229A-CFFC-7A39-B58D-EEE4149B7BCC}"/>
          </ac:graphicFrameMkLst>
        </pc:graphicFrameChg>
        <pc:graphicFrameChg chg="del">
          <ac:chgData name="Drm Pune" userId="72d58dcd424c2014" providerId="LiveId" clId="{08D9F878-746E-4BAC-A052-E99541594171}" dt="2026-04-22T06:41:11.286" v="603" actId="21"/>
          <ac:graphicFrameMkLst>
            <pc:docMk/>
            <pc:sldMk cId="0" sldId="343"/>
            <ac:graphicFrameMk id="4" creationId="{C79CD5B1-CA43-A4A4-3F2E-ABBAB3C5A7AA}"/>
          </ac:graphicFrameMkLst>
        </pc:graphicFrameChg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45"/>
        </pc:sldMkLst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46"/>
        </pc:sldMkLst>
      </pc:sldChg>
      <pc:sldChg chg="addSp delSp modSp mod modNotes">
        <pc:chgData name="Drm Pune" userId="72d58dcd424c2014" providerId="LiveId" clId="{08D9F878-746E-4BAC-A052-E99541594171}" dt="2026-04-22T07:24:37.446" v="894"/>
        <pc:sldMkLst>
          <pc:docMk/>
          <pc:sldMk cId="0" sldId="351"/>
        </pc:sldMkLst>
        <pc:spChg chg="del mod">
          <ac:chgData name="Drm Pune" userId="72d58dcd424c2014" providerId="LiveId" clId="{08D9F878-746E-4BAC-A052-E99541594171}" dt="2026-04-22T06:48:26.991" v="635" actId="478"/>
          <ac:spMkLst>
            <pc:docMk/>
            <pc:sldMk cId="0" sldId="351"/>
            <ac:spMk id="3" creationId="{BA3E80AA-7927-ED5E-A123-509D0204E81B}"/>
          </ac:spMkLst>
        </pc:spChg>
        <pc:spChg chg="add del mod">
          <ac:chgData name="Drm Pune" userId="72d58dcd424c2014" providerId="LiveId" clId="{08D9F878-746E-4BAC-A052-E99541594171}" dt="2026-04-22T06:42:13.068" v="618" actId="478"/>
          <ac:spMkLst>
            <pc:docMk/>
            <pc:sldMk cId="0" sldId="351"/>
            <ac:spMk id="5" creationId="{951EE816-59E5-4FA8-31C1-F7A316236914}"/>
          </ac:spMkLst>
        </pc:spChg>
        <pc:spChg chg="add mod">
          <ac:chgData name="Drm Pune" userId="72d58dcd424c2014" providerId="LiveId" clId="{08D9F878-746E-4BAC-A052-E99541594171}" dt="2026-04-22T06:48:30.961" v="636" actId="1076"/>
          <ac:spMkLst>
            <pc:docMk/>
            <pc:sldMk cId="0" sldId="351"/>
            <ac:spMk id="6" creationId="{9156F415-7F98-AF82-D4BE-058115E02E94}"/>
          </ac:spMkLst>
        </pc:spChg>
        <pc:spChg chg="del">
          <ac:chgData name="Drm Pune" userId="72d58dcd424c2014" providerId="LiveId" clId="{08D9F878-746E-4BAC-A052-E99541594171}" dt="2026-04-22T06:42:11.384" v="616" actId="478"/>
          <ac:spMkLst>
            <pc:docMk/>
            <pc:sldMk cId="0" sldId="351"/>
            <ac:spMk id="1759" creationId="{00000000-0000-0000-0000-000000000000}"/>
          </ac:spMkLst>
        </pc:spChg>
        <pc:graphicFrameChg chg="mod modGraphic">
          <ac:chgData name="Drm Pune" userId="72d58dcd424c2014" providerId="LiveId" clId="{08D9F878-746E-4BAC-A052-E99541594171}" dt="2026-04-22T06:49:38.593" v="651"/>
          <ac:graphicFrameMkLst>
            <pc:docMk/>
            <pc:sldMk cId="0" sldId="351"/>
            <ac:graphicFrameMk id="2" creationId="{ABA8D6AA-01F1-4F96-A398-735CB45CCFC9}"/>
          </ac:graphicFrameMkLst>
        </pc:graphicFrameChg>
        <pc:graphicFrameChg chg="del modGraphic">
          <ac:chgData name="Drm Pune" userId="72d58dcd424c2014" providerId="LiveId" clId="{08D9F878-746E-4BAC-A052-E99541594171}" dt="2026-04-22T06:42:09.124" v="615" actId="478"/>
          <ac:graphicFrameMkLst>
            <pc:docMk/>
            <pc:sldMk cId="0" sldId="351"/>
            <ac:graphicFrameMk id="1760" creationId="{00000000-0000-0000-0000-000000000000}"/>
          </ac:graphicFrameMkLst>
        </pc:graphicFrameChg>
      </pc:sldChg>
      <pc:sldChg chg="addSp delSp modSp mod modNotes">
        <pc:chgData name="Drm Pune" userId="72d58dcd424c2014" providerId="LiveId" clId="{08D9F878-746E-4BAC-A052-E99541594171}" dt="2026-04-22T07:24:37.446" v="894"/>
        <pc:sldMkLst>
          <pc:docMk/>
          <pc:sldMk cId="0" sldId="353"/>
        </pc:sldMkLst>
        <pc:spChg chg="mod">
          <ac:chgData name="Drm Pune" userId="72d58dcd424c2014" providerId="LiveId" clId="{08D9F878-746E-4BAC-A052-E99541594171}" dt="2026-04-22T06:41:20.086" v="606" actId="14100"/>
          <ac:spMkLst>
            <pc:docMk/>
            <pc:sldMk cId="0" sldId="353"/>
            <ac:spMk id="2" creationId="{48A53E76-8212-CBD4-B9FD-65D7B1F0F16E}"/>
          </ac:spMkLst>
        </pc:spChg>
        <pc:spChg chg="add mod">
          <ac:chgData name="Drm Pune" userId="72d58dcd424c2014" providerId="LiveId" clId="{08D9F878-746E-4BAC-A052-E99541594171}" dt="2026-04-22T06:41:29.248" v="610" actId="1076"/>
          <ac:spMkLst>
            <pc:docMk/>
            <pc:sldMk cId="0" sldId="353"/>
            <ac:spMk id="3" creationId="{D7DC9044-37C8-DA4E-AEEE-22E18D1316D6}"/>
          </ac:spMkLst>
        </pc:spChg>
        <pc:spChg chg="del mod">
          <ac:chgData name="Drm Pune" userId="72d58dcd424c2014" providerId="LiveId" clId="{08D9F878-746E-4BAC-A052-E99541594171}" dt="2026-04-22T06:39:15.214" v="593" actId="478"/>
          <ac:spMkLst>
            <pc:docMk/>
            <pc:sldMk cId="0" sldId="353"/>
            <ac:spMk id="1771" creationId="{00000000-0000-0000-0000-000000000000}"/>
          </ac:spMkLst>
        </pc:spChg>
        <pc:spChg chg="mod">
          <ac:chgData name="Drm Pune" userId="72d58dcd424c2014" providerId="LiveId" clId="{08D9F878-746E-4BAC-A052-E99541594171}" dt="2026-04-22T06:41:27.132" v="609" actId="1076"/>
          <ac:spMkLst>
            <pc:docMk/>
            <pc:sldMk cId="0" sldId="353"/>
            <ac:spMk id="1773" creationId="{00000000-0000-0000-0000-000000000000}"/>
          </ac:spMkLst>
        </pc:spChg>
        <pc:graphicFrameChg chg="add mod">
          <ac:chgData name="Drm Pune" userId="72d58dcd424c2014" providerId="LiveId" clId="{08D9F878-746E-4BAC-A052-E99541594171}" dt="2026-04-22T06:41:33.247" v="611" actId="1076"/>
          <ac:graphicFrameMkLst>
            <pc:docMk/>
            <pc:sldMk cId="0" sldId="353"/>
            <ac:graphicFrameMk id="4" creationId="{C79CD5B1-CA43-A4A4-3F2E-ABBAB3C5A7AA}"/>
          </ac:graphicFrameMkLst>
        </pc:graphicFrameChg>
        <pc:graphicFrameChg chg="del">
          <ac:chgData name="Drm Pune" userId="72d58dcd424c2014" providerId="LiveId" clId="{08D9F878-746E-4BAC-A052-E99541594171}" dt="2026-04-22T06:38:40.467" v="584" actId="478"/>
          <ac:graphicFrameMkLst>
            <pc:docMk/>
            <pc:sldMk cId="0" sldId="353"/>
            <ac:graphicFrameMk id="5" creationId="{3A820AFA-4049-49F6-9BA6-D15B64898227}"/>
          </ac:graphicFrameMkLst>
        </pc:graphicFrameChg>
        <pc:graphicFrameChg chg="mod">
          <ac:chgData name="Drm Pune" userId="72d58dcd424c2014" providerId="LiveId" clId="{08D9F878-746E-4BAC-A052-E99541594171}" dt="2026-04-22T06:41:22.635" v="608" actId="1076"/>
          <ac:graphicFrameMkLst>
            <pc:docMk/>
            <pc:sldMk cId="0" sldId="353"/>
            <ac:graphicFrameMk id="1772" creationId="{00000000-0000-0000-0000-000000000000}"/>
          </ac:graphicFrameMkLst>
        </pc:graphicFrameChg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55"/>
        </pc:sldMkLst>
      </pc:sldChg>
      <pc:sldChg chg="del">
        <pc:chgData name="Drm Pune" userId="72d58dcd424c2014" providerId="LiveId" clId="{08D9F878-746E-4BAC-A052-E99541594171}" dt="2026-04-22T06:42:23.778" v="619" actId="47"/>
        <pc:sldMkLst>
          <pc:docMk/>
          <pc:sldMk cId="0" sldId="363"/>
        </pc:sldMkLst>
      </pc:sldChg>
      <pc:sldChg chg="ord">
        <pc:chgData name="Drm Pune" userId="72d58dcd424c2014" providerId="LiveId" clId="{08D9F878-746E-4BAC-A052-E99541594171}" dt="2026-04-22T06:33:16.315" v="573"/>
        <pc:sldMkLst>
          <pc:docMk/>
          <pc:sldMk cId="811794123" sldId="372"/>
        </pc:sldMkLst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79"/>
        </pc:sldMkLst>
      </pc:sldChg>
      <pc:sldChg chg="addSp delSp modSp mod">
        <pc:chgData name="Drm Pune" userId="72d58dcd424c2014" providerId="LiveId" clId="{08D9F878-746E-4BAC-A052-E99541594171}" dt="2026-04-22T07:24:16.762" v="893" actId="404"/>
        <pc:sldMkLst>
          <pc:docMk/>
          <pc:sldMk cId="3510013759" sldId="389"/>
        </pc:sldMkLst>
        <pc:spChg chg="add mod">
          <ac:chgData name="Drm Pune" userId="72d58dcd424c2014" providerId="LiveId" clId="{08D9F878-746E-4BAC-A052-E99541594171}" dt="2026-04-22T07:24:08.681" v="892" actId="14100"/>
          <ac:spMkLst>
            <pc:docMk/>
            <pc:sldMk cId="3510013759" sldId="389"/>
            <ac:spMk id="2" creationId="{9FFE0060-AA39-28E9-9B9D-BBD3E160F3C7}"/>
          </ac:spMkLst>
        </pc:spChg>
        <pc:spChg chg="del">
          <ac:chgData name="Drm Pune" userId="72d58dcd424c2014" providerId="LiveId" clId="{08D9F878-746E-4BAC-A052-E99541594171}" dt="2026-04-22T06:42:38.458" v="620" actId="478"/>
          <ac:spMkLst>
            <pc:docMk/>
            <pc:sldMk cId="3510013759" sldId="389"/>
            <ac:spMk id="2" creationId="{B66E20F0-2B55-7976-4C55-EBF4B70E70F1}"/>
          </ac:spMkLst>
        </pc:spChg>
        <pc:spChg chg="add del mod">
          <ac:chgData name="Drm Pune" userId="72d58dcd424c2014" providerId="LiveId" clId="{08D9F878-746E-4BAC-A052-E99541594171}" dt="2026-04-22T06:57:26.930" v="688" actId="21"/>
          <ac:spMkLst>
            <pc:docMk/>
            <pc:sldMk cId="3510013759" sldId="389"/>
            <ac:spMk id="3" creationId="{7DE25E28-5B9B-53A8-E9CC-318616B4B313}"/>
          </ac:spMkLst>
        </pc:spChg>
        <pc:spChg chg="add mod">
          <ac:chgData name="Drm Pune" userId="72d58dcd424c2014" providerId="LiveId" clId="{08D9F878-746E-4BAC-A052-E99541594171}" dt="2026-04-22T07:24:16.762" v="893" actId="404"/>
          <ac:spMkLst>
            <pc:docMk/>
            <pc:sldMk cId="3510013759" sldId="389"/>
            <ac:spMk id="3" creationId="{D9535666-AA77-36E8-9BC8-C83E5F232EBD}"/>
          </ac:spMkLst>
        </pc:spChg>
        <pc:spChg chg="add del mod">
          <ac:chgData name="Drm Pune" userId="72d58dcd424c2014" providerId="LiveId" clId="{08D9F878-746E-4BAC-A052-E99541594171}" dt="2026-04-22T07:18:56.145" v="775" actId="14100"/>
          <ac:spMkLst>
            <pc:docMk/>
            <pc:sldMk cId="3510013759" sldId="389"/>
            <ac:spMk id="4" creationId="{AA078AA6-8A44-3693-FF93-D7C05C3F1788}"/>
          </ac:spMkLst>
        </pc:spChg>
        <pc:spChg chg="mod">
          <ac:chgData name="Drm Pune" userId="72d58dcd424c2014" providerId="LiveId" clId="{08D9F878-746E-4BAC-A052-E99541594171}" dt="2026-04-22T07:22:55.400" v="841" actId="208"/>
          <ac:spMkLst>
            <pc:docMk/>
            <pc:sldMk cId="3510013759" sldId="389"/>
            <ac:spMk id="7" creationId="{A5B039E7-C526-6931-EDE7-0FD3F060BCF8}"/>
          </ac:spMkLst>
        </pc:spChg>
        <pc:graphicFrameChg chg="del">
          <ac:chgData name="Drm Pune" userId="72d58dcd424c2014" providerId="LiveId" clId="{08D9F878-746E-4BAC-A052-E99541594171}" dt="2026-04-22T06:42:40.958" v="621" actId="478"/>
          <ac:graphicFrameMkLst>
            <pc:docMk/>
            <pc:sldMk cId="3510013759" sldId="389"/>
            <ac:graphicFrameMk id="10" creationId="{3DDC424D-FA16-FFC9-5421-89DF3E49C052}"/>
          </ac:graphicFrameMkLst>
        </pc:graphicFrameChg>
      </pc:sldChg>
      <pc:sldChg chg="modSp mod modNotes">
        <pc:chgData name="Drm Pune" userId="72d58dcd424c2014" providerId="LiveId" clId="{08D9F878-746E-4BAC-A052-E99541594171}" dt="2026-04-22T07:26:59.753" v="913" actId="14100"/>
        <pc:sldMkLst>
          <pc:docMk/>
          <pc:sldMk cId="2729724410" sldId="390"/>
        </pc:sldMkLst>
        <pc:spChg chg="mod">
          <ac:chgData name="Drm Pune" userId="72d58dcd424c2014" providerId="LiveId" clId="{08D9F878-746E-4BAC-A052-E99541594171}" dt="2026-04-22T07:26:44.222" v="910" actId="1076"/>
          <ac:spMkLst>
            <pc:docMk/>
            <pc:sldMk cId="2729724410" sldId="390"/>
            <ac:spMk id="2" creationId="{48D169D9-C303-6188-8FBE-270C0776572B}"/>
          </ac:spMkLst>
        </pc:spChg>
        <pc:spChg chg="mod">
          <ac:chgData name="Drm Pune" userId="72d58dcd424c2014" providerId="LiveId" clId="{08D9F878-746E-4BAC-A052-E99541594171}" dt="2026-04-22T07:26:59.753" v="913" actId="14100"/>
          <ac:spMkLst>
            <pc:docMk/>
            <pc:sldMk cId="2729724410" sldId="390"/>
            <ac:spMk id="3" creationId="{8657B924-205E-D6D7-F876-45B5B513E6FA}"/>
          </ac:spMkLst>
        </pc:spChg>
        <pc:graphicFrameChg chg="mod modGraphic">
          <ac:chgData name="Drm Pune" userId="72d58dcd424c2014" providerId="LiveId" clId="{08D9F878-746E-4BAC-A052-E99541594171}" dt="2026-04-22T07:26:55.503" v="912" actId="14100"/>
          <ac:graphicFrameMkLst>
            <pc:docMk/>
            <pc:sldMk cId="2729724410" sldId="390"/>
            <ac:graphicFrameMk id="4" creationId="{FF016293-F8FA-DFE1-54BC-8F92007E4F00}"/>
          </ac:graphicFrameMkLst>
        </pc:graphicFrameChg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267202354" sldId="3029"/>
        </pc:sldMkLst>
      </pc:sldChg>
      <pc:sldChg chg="modSp mod">
        <pc:chgData name="Drm Pune" userId="72d58dcd424c2014" providerId="LiveId" clId="{08D9F878-746E-4BAC-A052-E99541594171}" dt="2026-04-23T09:03:21.041" v="1249" actId="20577"/>
        <pc:sldMkLst>
          <pc:docMk/>
          <pc:sldMk cId="56314425" sldId="3033"/>
        </pc:sldMkLst>
        <pc:spChg chg="mod">
          <ac:chgData name="Drm Pune" userId="72d58dcd424c2014" providerId="LiveId" clId="{08D9F878-746E-4BAC-A052-E99541594171}" dt="2026-04-23T09:03:21.041" v="1249" actId="20577"/>
          <ac:spMkLst>
            <pc:docMk/>
            <pc:sldMk cId="56314425" sldId="3033"/>
            <ac:spMk id="10" creationId="{00000000-0000-0000-0000-000000000000}"/>
          </ac:spMkLst>
        </pc:spChg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0" sldId="3034"/>
        </pc:sldMkLst>
      </pc:sldChg>
      <pc:sldChg chg="del">
        <pc:chgData name="Drm Pune" userId="72d58dcd424c2014" providerId="LiveId" clId="{08D9F878-746E-4BAC-A052-E99541594171}" dt="2026-04-22T06:29:37.673" v="559" actId="47"/>
        <pc:sldMkLst>
          <pc:docMk/>
          <pc:sldMk cId="378515280" sldId="3036"/>
        </pc:sldMkLst>
      </pc:sldChg>
      <pc:sldChg chg="addSp delSp modSp mod">
        <pc:chgData name="Drm Pune" userId="72d58dcd424c2014" providerId="LiveId" clId="{08D9F878-746E-4BAC-A052-E99541594171}" dt="2026-04-22T07:00:34.082" v="748" actId="403"/>
        <pc:sldMkLst>
          <pc:docMk/>
          <pc:sldMk cId="2286512674" sldId="3037"/>
        </pc:sldMkLst>
        <pc:spChg chg="add del mod">
          <ac:chgData name="Drm Pune" userId="72d58dcd424c2014" providerId="LiveId" clId="{08D9F878-746E-4BAC-A052-E99541594171}" dt="2026-04-22T06:58:03.513" v="692" actId="478"/>
          <ac:spMkLst>
            <pc:docMk/>
            <pc:sldMk cId="2286512674" sldId="3037"/>
            <ac:spMk id="2" creationId="{18FE7749-B54A-67DD-8B86-FF1D3668C79F}"/>
          </ac:spMkLst>
        </pc:spChg>
        <pc:spChg chg="mod">
          <ac:chgData name="Drm Pune" userId="72d58dcd424c2014" providerId="LiveId" clId="{08D9F878-746E-4BAC-A052-E99541594171}" dt="2026-04-22T05:58:06.585" v="544" actId="6549"/>
          <ac:spMkLst>
            <pc:docMk/>
            <pc:sldMk cId="2286512674" sldId="3037"/>
            <ac:spMk id="4" creationId="{FFC3C1C1-7A91-4199-B9E3-70F6CFD3B5A2}"/>
          </ac:spMkLst>
        </pc:spChg>
        <pc:spChg chg="mod">
          <ac:chgData name="Drm Pune" userId="72d58dcd424c2014" providerId="LiveId" clId="{08D9F878-746E-4BAC-A052-E99541594171}" dt="2026-04-22T05:58:30.727" v="547" actId="14100"/>
          <ac:spMkLst>
            <pc:docMk/>
            <pc:sldMk cId="2286512674" sldId="3037"/>
            <ac:spMk id="5" creationId="{CA9D8CDD-07BF-4A31-AF8F-66D3E4481F1E}"/>
          </ac:spMkLst>
        </pc:spChg>
        <pc:spChg chg="add mod">
          <ac:chgData name="Drm Pune" userId="72d58dcd424c2014" providerId="LiveId" clId="{08D9F878-746E-4BAC-A052-E99541594171}" dt="2026-04-22T07:00:34.082" v="748" actId="403"/>
          <ac:spMkLst>
            <pc:docMk/>
            <pc:sldMk cId="2286512674" sldId="3037"/>
            <ac:spMk id="6" creationId="{7DE25E28-5B9B-53A8-E9CC-318616B4B313}"/>
          </ac:spMkLst>
        </pc:spChg>
      </pc:sldChg>
      <pc:sldChg chg="modNotes">
        <pc:chgData name="Drm Pune" userId="72d58dcd424c2014" providerId="LiveId" clId="{08D9F878-746E-4BAC-A052-E99541594171}" dt="2026-04-22T07:24:37.446" v="894"/>
        <pc:sldMkLst>
          <pc:docMk/>
          <pc:sldMk cId="534473806" sldId="3042"/>
        </pc:sldMkLst>
      </pc:sldChg>
      <pc:sldChg chg="del">
        <pc:chgData name="Drm Pune" userId="72d58dcd424c2014" providerId="LiveId" clId="{08D9F878-746E-4BAC-A052-E99541594171}" dt="2026-04-22T06:44:46.472" v="625" actId="47"/>
        <pc:sldMkLst>
          <pc:docMk/>
          <pc:sldMk cId="2329054283" sldId="3045"/>
        </pc:sldMkLst>
      </pc:sldChg>
      <pc:sldChg chg="ord">
        <pc:chgData name="Drm Pune" userId="72d58dcd424c2014" providerId="LiveId" clId="{08D9F878-746E-4BAC-A052-E99541594171}" dt="2026-04-22T06:34:11.696" v="583"/>
        <pc:sldMkLst>
          <pc:docMk/>
          <pc:sldMk cId="315204937" sldId="3047"/>
        </pc:sldMkLst>
      </pc:sldChg>
      <pc:sldChg chg="addSp delSp modSp add del mod">
        <pc:chgData name="Drm Pune" userId="72d58dcd424c2014" providerId="LiveId" clId="{08D9F878-746E-4BAC-A052-E99541594171}" dt="2026-04-22T06:29:09.166" v="558" actId="47"/>
        <pc:sldMkLst>
          <pc:docMk/>
          <pc:sldMk cId="2696071247" sldId="3053"/>
        </pc:sldMkLst>
        <pc:spChg chg="del mod">
          <ac:chgData name="Drm Pune" userId="72d58dcd424c2014" providerId="LiveId" clId="{08D9F878-746E-4BAC-A052-E99541594171}" dt="2026-04-22T06:24:20.871" v="548" actId="478"/>
          <ac:spMkLst>
            <pc:docMk/>
            <pc:sldMk cId="2696071247" sldId="3053"/>
            <ac:spMk id="6" creationId="{CC3F39E5-3BF5-23F3-51B8-560F88566856}"/>
          </ac:spMkLst>
        </pc:spChg>
        <pc:spChg chg="del mod">
          <ac:chgData name="Drm Pune" userId="72d58dcd424c2014" providerId="LiveId" clId="{08D9F878-746E-4BAC-A052-E99541594171}" dt="2026-04-22T06:24:24.625" v="550" actId="478"/>
          <ac:spMkLst>
            <pc:docMk/>
            <pc:sldMk cId="2696071247" sldId="3053"/>
            <ac:spMk id="7" creationId="{583508F1-0EB7-1113-DAE4-337449007E24}"/>
          </ac:spMkLst>
        </pc:spChg>
        <pc:graphicFrameChg chg="add del mod modGraphic">
          <ac:chgData name="Drm Pune" userId="72d58dcd424c2014" providerId="LiveId" clId="{08D9F878-746E-4BAC-A052-E99541594171}" dt="2026-04-22T06:24:22.830" v="549" actId="478"/>
          <ac:graphicFrameMkLst>
            <pc:docMk/>
            <pc:sldMk cId="2696071247" sldId="3053"/>
            <ac:graphicFrameMk id="3" creationId="{268CBA0F-4E8B-5821-0C11-5EDC59A21BD8}"/>
          </ac:graphicFrameMkLst>
        </pc:graphicFrameChg>
      </pc:sldChg>
      <pc:sldChg chg="modSp add mod modNotes">
        <pc:chgData name="Drm Pune" userId="72d58dcd424c2014" providerId="LiveId" clId="{08D9F878-746E-4BAC-A052-E99541594171}" dt="2026-04-22T07:24:37.446" v="894"/>
        <pc:sldMkLst>
          <pc:docMk/>
          <pc:sldMk cId="0" sldId="3055"/>
        </pc:sldMkLst>
        <pc:graphicFrameChg chg="mod">
          <ac:chgData name="Drm Pune" userId="72d58dcd424c2014" providerId="LiveId" clId="{08D9F878-746E-4BAC-A052-E99541594171}" dt="2026-04-22T06:31:22.448" v="571" actId="1076"/>
          <ac:graphicFrameMkLst>
            <pc:docMk/>
            <pc:sldMk cId="0" sldId="3055"/>
            <ac:graphicFrameMk id="1111" creationId="{00000000-0000-0000-0000-000000000000}"/>
          </ac:graphicFrameMkLst>
        </pc:graphicFrameChg>
      </pc:sldChg>
      <pc:sldChg chg="addSp delSp modSp new mod">
        <pc:chgData name="Drm Pune" userId="72d58dcd424c2014" providerId="LiveId" clId="{08D9F878-746E-4BAC-A052-E99541594171}" dt="2026-04-22T07:45:31.284" v="986" actId="21"/>
        <pc:sldMkLst>
          <pc:docMk/>
          <pc:sldMk cId="584053038" sldId="3056"/>
        </pc:sldMkLst>
        <pc:spChg chg="del mod">
          <ac:chgData name="Drm Pune" userId="72d58dcd424c2014" providerId="LiveId" clId="{08D9F878-746E-4BAC-A052-E99541594171}" dt="2026-04-22T06:30:29.800" v="561" actId="478"/>
          <ac:spMkLst>
            <pc:docMk/>
            <pc:sldMk cId="584053038" sldId="3056"/>
            <ac:spMk id="2" creationId="{30927981-DB1D-C090-7B94-F3C487FB5ED9}"/>
          </ac:spMkLst>
        </pc:spChg>
        <pc:spChg chg="add del mod">
          <ac:chgData name="Drm Pune" userId="72d58dcd424c2014" providerId="LiveId" clId="{08D9F878-746E-4BAC-A052-E99541594171}" dt="2026-04-22T07:38:11.154" v="927" actId="478"/>
          <ac:spMkLst>
            <pc:docMk/>
            <pc:sldMk cId="584053038" sldId="3056"/>
            <ac:spMk id="2" creationId="{5F3AA97F-F226-561F-2954-5C016F5A042D}"/>
          </ac:spMkLst>
        </pc:spChg>
        <pc:spChg chg="add del mod ord">
          <ac:chgData name="Drm Pune" userId="72d58dcd424c2014" providerId="LiveId" clId="{08D9F878-746E-4BAC-A052-E99541594171}" dt="2026-04-22T07:44:10.715" v="960" actId="21"/>
          <ac:spMkLst>
            <pc:docMk/>
            <pc:sldMk cId="584053038" sldId="3056"/>
            <ac:spMk id="3" creationId="{5975B030-4734-B576-35A2-A7C3669235C2}"/>
          </ac:spMkLst>
        </pc:spChg>
        <pc:spChg chg="del">
          <ac:chgData name="Drm Pune" userId="72d58dcd424c2014" providerId="LiveId" clId="{08D9F878-746E-4BAC-A052-E99541594171}" dt="2026-04-22T05:54:47.858" v="511"/>
          <ac:spMkLst>
            <pc:docMk/>
            <pc:sldMk cId="584053038" sldId="3056"/>
            <ac:spMk id="3" creationId="{E1579BF5-D703-97B1-9F0A-DC17BA9E223E}"/>
          </ac:spMkLst>
        </pc:spChg>
        <pc:spChg chg="add mod">
          <ac:chgData name="Drm Pune" userId="72d58dcd424c2014" providerId="LiveId" clId="{08D9F878-746E-4BAC-A052-E99541594171}" dt="2026-04-22T05:57:25.048" v="536" actId="1076"/>
          <ac:spMkLst>
            <pc:docMk/>
            <pc:sldMk cId="584053038" sldId="3056"/>
            <ac:spMk id="4" creationId="{78885E29-2D02-A253-3CCA-43295BAACD82}"/>
          </ac:spMkLst>
        </pc:spChg>
        <pc:spChg chg="add mod">
          <ac:chgData name="Drm Pune" userId="72d58dcd424c2014" providerId="LiveId" clId="{08D9F878-746E-4BAC-A052-E99541594171}" dt="2026-04-22T06:30:58.415" v="570" actId="14100"/>
          <ac:spMkLst>
            <pc:docMk/>
            <pc:sldMk cId="584053038" sldId="3056"/>
            <ac:spMk id="5" creationId="{8ED7C9B0-C2D2-443E-C5BC-77794F579EBE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7" creationId="{0FF8CF0C-8783-43E0-CD2F-D0E6F4B2EBA9}"/>
          </ac:spMkLst>
        </pc:spChg>
        <pc:spChg chg="add del mod">
          <ac:chgData name="Drm Pune" userId="72d58dcd424c2014" providerId="LiveId" clId="{08D9F878-746E-4BAC-A052-E99541594171}" dt="2026-04-22T06:30:32.185" v="562" actId="478"/>
          <ac:spMkLst>
            <pc:docMk/>
            <pc:sldMk cId="584053038" sldId="3056"/>
            <ac:spMk id="7" creationId="{1D9E5F66-7C24-C203-DE24-4AC4015A46A1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9" creationId="{408BC0FE-1C40-7CE8-F1C4-99179676738B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11" creationId="{5E3A162C-1C11-A274-DCE5-F8AFA717AE4B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21" creationId="{C9BD7DA7-DEE0-9A4F-AB21-1011D036A0D4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22" creationId="{B9CE70DF-549E-2FFA-7787-883B75A78230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23" creationId="{2562BD5D-F7DB-28FF-7C06-FF60B8D73716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26" creationId="{6BC03CA5-4AB2-1F4C-39E9-2A86460DFC81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29" creationId="{61C07C51-CD37-BAA5-908A-BEE937D857CB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32" creationId="{2094E4F7-D67C-0941-A8C2-2A620C8217F9}"/>
          </ac:spMkLst>
        </pc:spChg>
        <pc:spChg chg="mod">
          <ac:chgData name="Drm Pune" userId="72d58dcd424c2014" providerId="LiveId" clId="{08D9F878-746E-4BAC-A052-E99541594171}" dt="2026-04-22T07:42:59.916" v="951" actId="207"/>
          <ac:spMkLst>
            <pc:docMk/>
            <pc:sldMk cId="584053038" sldId="3056"/>
            <ac:spMk id="35" creationId="{1513E4B4-83DF-5E59-C1FD-CC9E316AFBD2}"/>
          </ac:spMkLst>
        </pc:spChg>
        <pc:spChg chg="add del mod">
          <ac:chgData name="Drm Pune" userId="72d58dcd424c2014" providerId="LiveId" clId="{08D9F878-746E-4BAC-A052-E99541594171}" dt="2026-04-22T07:39:11.115" v="932" actId="478"/>
          <ac:spMkLst>
            <pc:docMk/>
            <pc:sldMk cId="584053038" sldId="3056"/>
            <ac:spMk id="36" creationId="{D7726B2E-7B8E-3310-6DF4-666DBC2014E0}"/>
          </ac:spMkLst>
        </pc:spChg>
        <pc:grpChg chg="add del mod">
          <ac:chgData name="Drm Pune" userId="72d58dcd424c2014" providerId="LiveId" clId="{08D9F878-746E-4BAC-A052-E99541594171}" dt="2026-04-22T07:45:31.284" v="986" actId="21"/>
          <ac:grpSpMkLst>
            <pc:docMk/>
            <pc:sldMk cId="584053038" sldId="3056"/>
            <ac:grpSpMk id="6" creationId="{9887918E-946A-0721-7BBB-FB3C617E8BC2}"/>
          </ac:grpSpMkLst>
        </pc:grpChg>
      </pc:sldChg>
      <pc:sldChg chg="modSp add mod">
        <pc:chgData name="Drm Pune" userId="72d58dcd424c2014" providerId="LiveId" clId="{08D9F878-746E-4BAC-A052-E99541594171}" dt="2026-04-22T06:24:55.985" v="555" actId="14100"/>
        <pc:sldMkLst>
          <pc:docMk/>
          <pc:sldMk cId="174991424" sldId="3057"/>
        </pc:sldMkLst>
        <pc:graphicFrameChg chg="mod modGraphic">
          <ac:chgData name="Drm Pune" userId="72d58dcd424c2014" providerId="LiveId" clId="{08D9F878-746E-4BAC-A052-E99541594171}" dt="2026-04-22T06:24:55.985" v="555" actId="14100"/>
          <ac:graphicFrameMkLst>
            <pc:docMk/>
            <pc:sldMk cId="174991424" sldId="3057"/>
            <ac:graphicFrameMk id="3" creationId="{268CBA0F-4E8B-5821-0C11-5EDC59A21BD8}"/>
          </ac:graphicFrameMkLst>
        </pc:graphicFrameChg>
      </pc:sldChg>
      <pc:sldChg chg="addSp delSp modSp add mod">
        <pc:chgData name="Drm Pune" userId="72d58dcd424c2014" providerId="LiveId" clId="{08D9F878-746E-4BAC-A052-E99541594171}" dt="2026-04-22T08:20:15.746" v="1247" actId="207"/>
        <pc:sldMkLst>
          <pc:docMk/>
          <pc:sldMk cId="2328595006" sldId="3058"/>
        </pc:sldMkLst>
        <pc:spChg chg="add del mod ord">
          <ac:chgData name="Drm Pune" userId="72d58dcd424c2014" providerId="LiveId" clId="{08D9F878-746E-4BAC-A052-E99541594171}" dt="2026-04-22T07:36:29.919" v="922"/>
          <ac:spMkLst>
            <pc:docMk/>
            <pc:sldMk cId="2328595006" sldId="3058"/>
            <ac:spMk id="2" creationId="{F0AB820D-9CE7-9C74-EA0C-1BDA80561C55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10" creationId="{469F0B61-15F5-4DCF-0C3A-B80DCB3DB63A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15" creationId="{40F9CB03-3B16-148D-4EDC-5835C141FAE6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18" creationId="{D0CC9C9D-7A48-543D-FB3C-A9EDE36A7DD9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19" creationId="{0870153F-6A27-83AB-3B48-9E54D59C07F8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20" creationId="{1651D265-3B6F-644B-758D-678FAEE0C57D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22" creationId="{D6C4C33C-EF67-AED7-5B8C-5128DA5D5F31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23" creationId="{09D67AF2-B5D4-4569-EE2A-093773991005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26" creationId="{E5579008-A5F8-3E1A-5290-262848D8EEA7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29" creationId="{4878B4A8-0469-69CE-0A6F-22630BD43852}"/>
          </ac:spMkLst>
        </pc:spChg>
        <pc:spChg chg="mod">
          <ac:chgData name="Drm Pune" userId="72d58dcd424c2014" providerId="LiveId" clId="{08D9F878-746E-4BAC-A052-E99541594171}" dt="2026-04-22T07:35:06.513" v="915"/>
          <ac:spMkLst>
            <pc:docMk/>
            <pc:sldMk cId="2328595006" sldId="3058"/>
            <ac:spMk id="30" creationId="{C00B281C-6E13-DE23-5141-2E3401653AFB}"/>
          </ac:spMkLst>
        </pc:spChg>
        <pc:spChg chg="add mod">
          <ac:chgData name="Drm Pune" userId="72d58dcd424c2014" providerId="LiveId" clId="{08D9F878-746E-4BAC-A052-E99541594171}" dt="2026-04-22T07:36:11.202" v="920" actId="1076"/>
          <ac:spMkLst>
            <pc:docMk/>
            <pc:sldMk cId="2328595006" sldId="3058"/>
            <ac:spMk id="34" creationId="{7DC1208E-7179-CF95-3C16-7A317703834E}"/>
          </ac:spMkLst>
        </pc:spChg>
        <pc:spChg chg="add del mod">
          <ac:chgData name="Drm Pune" userId="72d58dcd424c2014" providerId="LiveId" clId="{08D9F878-746E-4BAC-A052-E99541594171}" dt="2026-04-22T07:47:12.308" v="1008" actId="478"/>
          <ac:spMkLst>
            <pc:docMk/>
            <pc:sldMk cId="2328595006" sldId="3058"/>
            <ac:spMk id="35" creationId="{5975B030-4734-B576-35A2-A7C3669235C2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40" creationId="{E2CE4913-5AA3-E638-030E-6AC0B21C1129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41" creationId="{5E3A162C-1C11-A274-DCE5-F8AFA717AE4B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44" creationId="{AB0C88FB-0EF1-BAFA-BF49-2A201472B492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48" creationId="{A5404A20-2E4C-4957-74C7-7950BBF4AA01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51" creationId="{C9BD7DA7-DEE0-9A4F-AB21-1011D036A0D4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52" creationId="{B9CE70DF-549E-2FFA-7787-883B75A78230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53" creationId="{2562BD5D-F7DB-28FF-7C06-FF60B8D73716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54" creationId="{CA34080B-83DA-8E22-722F-387477BE1337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57" creationId="{1CBE560C-A34F-2B69-ECBF-E8652E7B63F4}"/>
          </ac:spMkLst>
        </pc:spChg>
        <pc:spChg chg="mod">
          <ac:chgData name="Drm Pune" userId="72d58dcd424c2014" providerId="LiveId" clId="{08D9F878-746E-4BAC-A052-E99541594171}" dt="2026-04-22T07:44:26.876" v="965"/>
          <ac:spMkLst>
            <pc:docMk/>
            <pc:sldMk cId="2328595006" sldId="3058"/>
            <ac:spMk id="65" creationId="{1513E4B4-83DF-5E59-C1FD-CC9E316AFBD2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67" creationId="{0FF8CF0C-8783-43E0-CD2F-D0E6F4B2EBA9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68" creationId="{A88E69C1-4F87-2AA9-E79A-8E8DBDC085E4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72" creationId="{B5BBB280-59FD-B6CB-9ED3-4360BC62D709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74" creationId="{AB0C88FB-0EF1-BAFA-BF49-2A201472B492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82" creationId="{B9CE70DF-549E-2FFA-7787-883B75A78230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85" creationId="{749CEA07-DA9C-BBBA-F99D-749AAA70BE16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86" creationId="{6BC03CA5-4AB2-1F4C-39E9-2A86460DFC81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90" creationId="{23F9B94D-0D17-601A-1AEE-B5E41F62CF5E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92" creationId="{2094E4F7-D67C-0941-A8C2-2A620C8217F9}"/>
          </ac:spMkLst>
        </pc:spChg>
        <pc:spChg chg="mod">
          <ac:chgData name="Drm Pune" userId="72d58dcd424c2014" providerId="LiveId" clId="{08D9F878-746E-4BAC-A052-E99541594171}" dt="2026-04-22T07:45:35.091" v="987"/>
          <ac:spMkLst>
            <pc:docMk/>
            <pc:sldMk cId="2328595006" sldId="3058"/>
            <ac:spMk id="94" creationId="{CB9E57B6-48C9-DE09-B083-B37D001EC73E}"/>
          </ac:spMkLst>
        </pc:spChg>
        <pc:spChg chg="add mod">
          <ac:chgData name="Drm Pune" userId="72d58dcd424c2014" providerId="LiveId" clId="{08D9F878-746E-4BAC-A052-E99541594171}" dt="2026-04-22T07:54:40.367" v="1079" actId="1076"/>
          <ac:spMkLst>
            <pc:docMk/>
            <pc:sldMk cId="2328595006" sldId="3058"/>
            <ac:spMk id="96" creationId="{C83B4079-DD75-3A56-B8CB-565B6CD3D3F2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00" creationId="{60BF0F90-85DD-275B-B653-4B42C97E2D11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03" creationId="{54400438-8A90-AEA9-9426-83AC740836AA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04" creationId="{2C030689-5F0D-1139-B27A-7A5479C82135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07" creationId="{8EE5E38B-1E29-E443-D625-DEBBD1AF3E72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13" creationId="{A3FAC713-4E4C-6356-9173-96D4F49C6649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16" creationId="{DE4F9CBA-EE68-9052-7546-7846F4F5B775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17" creationId="{D01A28B3-E883-9644-CB8D-5EDDA4DD4D7D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18" creationId="{B31D3395-731C-F8A5-89A6-768F1ED090F4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22" creationId="{0E86DE0C-79BF-AC58-710A-2FBBCBC1C8BC}"/>
          </ac:spMkLst>
        </pc:spChg>
        <pc:spChg chg="mod">
          <ac:chgData name="Drm Pune" userId="72d58dcd424c2014" providerId="LiveId" clId="{08D9F878-746E-4BAC-A052-E99541594171}" dt="2026-04-22T08:20:15.746" v="1247" actId="207"/>
          <ac:spMkLst>
            <pc:docMk/>
            <pc:sldMk cId="2328595006" sldId="3058"/>
            <ac:spMk id="125" creationId="{08489511-024A-01CD-C5F0-D7EBE58A5DA2}"/>
          </ac:spMkLst>
        </pc:spChg>
        <pc:spChg chg="add del mod ord">
          <ac:chgData name="Drm Pune" userId="72d58dcd424c2014" providerId="LiveId" clId="{08D9F878-746E-4BAC-A052-E99541594171}" dt="2026-04-22T07:55:41.842" v="1100" actId="478"/>
          <ac:spMkLst>
            <pc:docMk/>
            <pc:sldMk cId="2328595006" sldId="3058"/>
            <ac:spMk id="126" creationId="{C54172CE-CBEF-C322-A667-B74D67711A4A}"/>
          </ac:spMkLst>
        </pc:spChg>
        <pc:spChg chg="add mod">
          <ac:chgData name="Drm Pune" userId="72d58dcd424c2014" providerId="LiveId" clId="{08D9F878-746E-4BAC-A052-E99541594171}" dt="2026-04-22T07:54:54.327" v="1092" actId="122"/>
          <ac:spMkLst>
            <pc:docMk/>
            <pc:sldMk cId="2328595006" sldId="3058"/>
            <ac:spMk id="127" creationId="{9028D570-761B-DF92-72E1-AB608F98132D}"/>
          </ac:spMkLst>
        </pc:spChg>
        <pc:grpChg chg="mod">
          <ac:chgData name="Drm Pune" userId="72d58dcd424c2014" providerId="LiveId" clId="{08D9F878-746E-4BAC-A052-E99541594171}" dt="2026-04-22T07:44:48.913" v="969" actId="1076"/>
          <ac:grpSpMkLst>
            <pc:docMk/>
            <pc:sldMk cId="2328595006" sldId="3058"/>
            <ac:grpSpMk id="36" creationId="{9887918E-946A-0721-7BBB-FB3C617E8BC2}"/>
          </ac:grpSpMkLst>
        </pc:grpChg>
        <pc:grpChg chg="del mod">
          <ac:chgData name="Drm Pune" userId="72d58dcd424c2014" providerId="LiveId" clId="{08D9F878-746E-4BAC-A052-E99541594171}" dt="2026-04-22T07:47:11.147" v="1007" actId="478"/>
          <ac:grpSpMkLst>
            <pc:docMk/>
            <pc:sldMk cId="2328595006" sldId="3058"/>
            <ac:grpSpMk id="66" creationId="{9887918E-946A-0721-7BBB-FB3C617E8BC2}"/>
          </ac:grpSpMkLst>
        </pc:grpChg>
        <pc:grpChg chg="mod">
          <ac:chgData name="Drm Pune" userId="72d58dcd424c2014" providerId="LiveId" clId="{08D9F878-746E-4BAC-A052-E99541594171}" dt="2026-04-22T08:20:08.847" v="1246" actId="1076"/>
          <ac:grpSpMkLst>
            <pc:docMk/>
            <pc:sldMk cId="2328595006" sldId="3058"/>
            <ac:grpSpMk id="98" creationId="{609D6F28-D441-B1F9-912D-4212EF5DB468}"/>
          </ac:grpSpMkLst>
        </pc:grpChg>
        <pc:picChg chg="mod">
          <ac:chgData name="Drm Pune" userId="72d58dcd424c2014" providerId="LiveId" clId="{08D9F878-746E-4BAC-A052-E99541594171}" dt="2026-04-22T08:07:08.772" v="1101"/>
          <ac:picMkLst>
            <pc:docMk/>
            <pc:sldMk cId="2328595006" sldId="3058"/>
            <ac:picMk id="12" creationId="{2E8C8E8C-E2EF-E5A9-34C5-E6F90CA19F5A}"/>
          </ac:picMkLst>
        </pc:picChg>
        <pc:picChg chg="add mod">
          <ac:chgData name="Drm Pune" userId="72d58dcd424c2014" providerId="LiveId" clId="{08D9F878-746E-4BAC-A052-E99541594171}" dt="2026-04-22T07:55:22.032" v="1097" actId="1076"/>
          <ac:picMkLst>
            <pc:docMk/>
            <pc:sldMk cId="2328595006" sldId="3058"/>
            <ac:picMk id="97" creationId="{BA47BAFE-B418-8E7D-8393-9F6FF979CBA6}"/>
          </ac:picMkLst>
        </pc:picChg>
      </pc:sldChg>
      <pc:sldChg chg="addSp modSp add mod modNotes">
        <pc:chgData name="Drm Pune" userId="72d58dcd424c2014" providerId="LiveId" clId="{08D9F878-746E-4BAC-A052-E99541594171}" dt="2026-04-23T09:03:48.528" v="1257" actId="20577"/>
        <pc:sldMkLst>
          <pc:docMk/>
          <pc:sldMk cId="508319068" sldId="3059"/>
        </pc:sldMkLst>
        <pc:spChg chg="mod">
          <ac:chgData name="Drm Pune" userId="72d58dcd424c2014" providerId="LiveId" clId="{08D9F878-746E-4BAC-A052-E99541594171}" dt="2026-04-22T08:16:57.466" v="1226" actId="403"/>
          <ac:spMkLst>
            <pc:docMk/>
            <pc:sldMk cId="508319068" sldId="3059"/>
            <ac:spMk id="2" creationId="{B6B83BA2-25D5-25FA-B1F3-B7B31D390D00}"/>
          </ac:spMkLst>
        </pc:spChg>
        <pc:graphicFrameChg chg="mod modGraphic">
          <ac:chgData name="Drm Pune" userId="72d58dcd424c2014" providerId="LiveId" clId="{08D9F878-746E-4BAC-A052-E99541594171}" dt="2026-04-23T09:03:48.528" v="1257" actId="20577"/>
          <ac:graphicFrameMkLst>
            <pc:docMk/>
            <pc:sldMk cId="508319068" sldId="3059"/>
            <ac:graphicFrameMk id="3" creationId="{854482C8-36A2-2C3A-6DF5-7F73BF1062E7}"/>
          </ac:graphicFrameMkLst>
        </pc:graphicFrameChg>
        <pc:graphicFrameChg chg="add mod modGraphic">
          <ac:chgData name="Drm Pune" userId="72d58dcd424c2014" providerId="LiveId" clId="{08D9F878-746E-4BAC-A052-E99541594171}" dt="2026-04-22T08:18:18.685" v="1242" actId="20577"/>
          <ac:graphicFrameMkLst>
            <pc:docMk/>
            <pc:sldMk cId="508319068" sldId="3059"/>
            <ac:graphicFrameMk id="4" creationId="{F7640672-A926-4FBF-DB98-30489FF5A896}"/>
          </ac:graphicFrameMkLst>
        </pc:graphicFrameChg>
        <pc:graphicFrameChg chg="mod">
          <ac:chgData name="Drm Pune" userId="72d58dcd424c2014" providerId="LiveId" clId="{08D9F878-746E-4BAC-A052-E99541594171}" dt="2026-04-22T08:14:19.909" v="1208" actId="1076"/>
          <ac:graphicFrameMkLst>
            <pc:docMk/>
            <pc:sldMk cId="508319068" sldId="3059"/>
            <ac:graphicFrameMk id="756" creationId="{505F7225-E146-E0A8-9F3E-C2E4DD6E4BD3}"/>
          </ac:graphicFrameMkLst>
        </pc:graphicFrameChg>
        <pc:graphicFrameChg chg="mod modGraphic">
          <ac:chgData name="Drm Pune" userId="72d58dcd424c2014" providerId="LiveId" clId="{08D9F878-746E-4BAC-A052-E99541594171}" dt="2026-04-22T08:14:48.079" v="1213" actId="14100"/>
          <ac:graphicFrameMkLst>
            <pc:docMk/>
            <pc:sldMk cId="508319068" sldId="3059"/>
            <ac:graphicFrameMk id="757" creationId="{F0627DEF-8C58-775F-4486-AA5CDAF6F5D8}"/>
          </ac:graphicFrameMkLst>
        </pc:graphicFrameChg>
      </pc:sldChg>
      <pc:sldChg chg="add">
        <pc:chgData name="Drm Pune" userId="72d58dcd424c2014" providerId="LiveId" clId="{08D9F878-746E-4BAC-A052-E99541594171}" dt="2026-04-23T10:26:03.192" v="1304"/>
        <pc:sldMkLst>
          <pc:docMk/>
          <pc:sldMk cId="29305443" sldId="3060"/>
        </pc:sldMkLst>
      </pc:sldChg>
      <pc:sldChg chg="addSp delSp modSp add del mod">
        <pc:chgData name="Drm Pune" userId="72d58dcd424c2014" providerId="LiveId" clId="{08D9F878-746E-4BAC-A052-E99541594171}" dt="2026-04-23T10:19:37.421" v="1302" actId="47"/>
        <pc:sldMkLst>
          <pc:docMk/>
          <pc:sldMk cId="3178313896" sldId="3060"/>
        </pc:sldMkLst>
        <pc:spChg chg="del">
          <ac:chgData name="Drm Pune" userId="72d58dcd424c2014" providerId="LiveId" clId="{08D9F878-746E-4BAC-A052-E99541594171}" dt="2026-04-23T10:10:43.989" v="1288" actId="478"/>
          <ac:spMkLst>
            <pc:docMk/>
            <pc:sldMk cId="3178313896" sldId="3060"/>
            <ac:spMk id="7" creationId="{00000000-0000-0000-0000-000000000000}"/>
          </ac:spMkLst>
        </pc:spChg>
        <pc:spChg chg="mod topLvl">
          <ac:chgData name="Drm Pune" userId="72d58dcd424c2014" providerId="LiveId" clId="{08D9F878-746E-4BAC-A052-E99541594171}" dt="2026-04-23T10:11:09.638" v="1301" actId="478"/>
          <ac:spMkLst>
            <pc:docMk/>
            <pc:sldMk cId="3178313896" sldId="3060"/>
            <ac:spMk id="36" creationId="{00000000-0000-0000-0000-000000000000}"/>
          </ac:spMkLst>
        </pc:spChg>
        <pc:spChg chg="add del mod topLvl">
          <ac:chgData name="Drm Pune" userId="72d58dcd424c2014" providerId="LiveId" clId="{08D9F878-746E-4BAC-A052-E99541594171}" dt="2026-04-23T10:11:09.638" v="1301" actId="478"/>
          <ac:spMkLst>
            <pc:docMk/>
            <pc:sldMk cId="3178313896" sldId="3060"/>
            <ac:spMk id="37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52.710" v="1290" actId="478"/>
          <ac:spMkLst>
            <pc:docMk/>
            <pc:sldMk cId="3178313896" sldId="3060"/>
            <ac:spMk id="38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54.640" v="1291" actId="478"/>
          <ac:spMkLst>
            <pc:docMk/>
            <pc:sldMk cId="3178313896" sldId="3060"/>
            <ac:spMk id="39" creationId="{00000000-0000-0000-0000-000000000000}"/>
          </ac:spMkLst>
        </pc:spChg>
        <pc:spChg chg="del">
          <ac:chgData name="Drm Pune" userId="72d58dcd424c2014" providerId="LiveId" clId="{08D9F878-746E-4BAC-A052-E99541594171}" dt="2026-04-23T10:11:00.383" v="1294" actId="478"/>
          <ac:spMkLst>
            <pc:docMk/>
            <pc:sldMk cId="3178313896" sldId="3060"/>
            <ac:spMk id="40" creationId="{00000000-0000-0000-0000-000000000000}"/>
          </ac:spMkLst>
        </pc:spChg>
        <pc:spChg chg="del">
          <ac:chgData name="Drm Pune" userId="72d58dcd424c2014" providerId="LiveId" clId="{08D9F878-746E-4BAC-A052-E99541594171}" dt="2026-04-23T10:11:01.355" v="1295" actId="478"/>
          <ac:spMkLst>
            <pc:docMk/>
            <pc:sldMk cId="3178313896" sldId="3060"/>
            <ac:spMk id="41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55.701" v="1292" actId="478"/>
          <ac:spMkLst>
            <pc:docMk/>
            <pc:sldMk cId="3178313896" sldId="3060"/>
            <ac:spMk id="42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56.402" v="1293" actId="478"/>
          <ac:spMkLst>
            <pc:docMk/>
            <pc:sldMk cId="3178313896" sldId="3060"/>
            <ac:spMk id="43" creationId="{00000000-0000-0000-0000-000000000000}"/>
          </ac:spMkLst>
        </pc:spChg>
        <pc:spChg chg="del">
          <ac:chgData name="Drm Pune" userId="72d58dcd424c2014" providerId="LiveId" clId="{08D9F878-746E-4BAC-A052-E99541594171}" dt="2026-04-23T10:11:03.311" v="1297" actId="478"/>
          <ac:spMkLst>
            <pc:docMk/>
            <pc:sldMk cId="3178313896" sldId="3060"/>
            <ac:spMk id="44" creationId="{00000000-0000-0000-0000-000000000000}"/>
          </ac:spMkLst>
        </pc:spChg>
        <pc:spChg chg="del">
          <ac:chgData name="Drm Pune" userId="72d58dcd424c2014" providerId="LiveId" clId="{08D9F878-746E-4BAC-A052-E99541594171}" dt="2026-04-23T10:11:02.084" v="1296" actId="478"/>
          <ac:spMkLst>
            <pc:docMk/>
            <pc:sldMk cId="3178313896" sldId="3060"/>
            <ac:spMk id="45" creationId="{00000000-0000-0000-0000-000000000000}"/>
          </ac:spMkLst>
        </pc:spChg>
        <pc:spChg chg="del mod">
          <ac:chgData name="Drm Pune" userId="72d58dcd424c2014" providerId="LiveId" clId="{08D9F878-746E-4BAC-A052-E99541594171}" dt="2026-04-23T10:10:36.145" v="1278" actId="478"/>
          <ac:spMkLst>
            <pc:docMk/>
            <pc:sldMk cId="3178313896" sldId="3060"/>
            <ac:spMk id="48" creationId="{00000000-0000-0000-0000-000000000000}"/>
          </ac:spMkLst>
        </pc:spChg>
        <pc:spChg chg="del mod">
          <ac:chgData name="Drm Pune" userId="72d58dcd424c2014" providerId="LiveId" clId="{08D9F878-746E-4BAC-A052-E99541594171}" dt="2026-04-23T10:10:37.841" v="1280" actId="478"/>
          <ac:spMkLst>
            <pc:docMk/>
            <pc:sldMk cId="3178313896" sldId="3060"/>
            <ac:spMk id="49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40.165" v="1282" actId="478"/>
          <ac:spMkLst>
            <pc:docMk/>
            <pc:sldMk cId="3178313896" sldId="3060"/>
            <ac:spMk id="50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42.116" v="1285" actId="478"/>
          <ac:spMkLst>
            <pc:docMk/>
            <pc:sldMk cId="3178313896" sldId="3060"/>
            <ac:spMk id="51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33.759" v="1275" actId="478"/>
          <ac:spMkLst>
            <pc:docMk/>
            <pc:sldMk cId="3178313896" sldId="3060"/>
            <ac:spMk id="52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38.692" v="1281" actId="478"/>
          <ac:spMkLst>
            <pc:docMk/>
            <pc:sldMk cId="3178313896" sldId="3060"/>
            <ac:spMk id="53" creationId="{00000000-0000-0000-0000-000000000000}"/>
          </ac:spMkLst>
        </pc:spChg>
        <pc:spChg chg="del mod">
          <ac:chgData name="Drm Pune" userId="72d58dcd424c2014" providerId="LiveId" clId="{08D9F878-746E-4BAC-A052-E99541594171}" dt="2026-04-23T10:10:40.780" v="1284" actId="478"/>
          <ac:spMkLst>
            <pc:docMk/>
            <pc:sldMk cId="3178313896" sldId="3060"/>
            <ac:spMk id="54" creationId="{00000000-0000-0000-0000-000000000000}"/>
          </ac:spMkLst>
        </pc:spChg>
        <pc:spChg chg="del mod">
          <ac:chgData name="Drm Pune" userId="72d58dcd424c2014" providerId="LiveId" clId="{08D9F878-746E-4BAC-A052-E99541594171}" dt="2026-04-23T10:10:42.760" v="1287" actId="478"/>
          <ac:spMkLst>
            <pc:docMk/>
            <pc:sldMk cId="3178313896" sldId="3060"/>
            <ac:spMk id="55" creationId="{00000000-0000-0000-0000-000000000000}"/>
          </ac:spMkLst>
        </pc:spChg>
        <pc:spChg chg="del">
          <ac:chgData name="Drm Pune" userId="72d58dcd424c2014" providerId="LiveId" clId="{08D9F878-746E-4BAC-A052-E99541594171}" dt="2026-04-23T10:11:04.616" v="1299" actId="478"/>
          <ac:spMkLst>
            <pc:docMk/>
            <pc:sldMk cId="3178313896" sldId="3060"/>
            <ac:spMk id="58" creationId="{00000000-0000-0000-0000-000000000000}"/>
          </ac:spMkLst>
        </pc:spChg>
        <pc:spChg chg="del">
          <ac:chgData name="Drm Pune" userId="72d58dcd424c2014" providerId="LiveId" clId="{08D9F878-746E-4BAC-A052-E99541594171}" dt="2026-04-23T10:10:44.986" v="1289" actId="478"/>
          <ac:spMkLst>
            <pc:docMk/>
            <pc:sldMk cId="3178313896" sldId="3060"/>
            <ac:spMk id="59" creationId="{00000000-0000-0000-0000-000000000000}"/>
          </ac:spMkLst>
        </pc:spChg>
        <pc:spChg chg="del">
          <ac:chgData name="Drm Pune" userId="72d58dcd424c2014" providerId="LiveId" clId="{08D9F878-746E-4BAC-A052-E99541594171}" dt="2026-04-23T10:11:03.964" v="1298" actId="478"/>
          <ac:spMkLst>
            <pc:docMk/>
            <pc:sldMk cId="3178313896" sldId="3060"/>
            <ac:spMk id="60" creationId="{00000000-0000-0000-0000-000000000000}"/>
          </ac:spMkLst>
        </pc:spChg>
        <pc:grpChg chg="add del">
          <ac:chgData name="Drm Pune" userId="72d58dcd424c2014" providerId="LiveId" clId="{08D9F878-746E-4BAC-A052-E99541594171}" dt="2026-04-23T10:11:09.638" v="1301" actId="478"/>
          <ac:grpSpMkLst>
            <pc:docMk/>
            <pc:sldMk cId="3178313896" sldId="3060"/>
            <ac:grpSpMk id="34" creationId="{00000000-0000-0000-0000-000000000000}"/>
          </ac:grpSpMkLst>
        </pc:grpChg>
      </pc:sldChg>
      <pc:sldMasterChg chg="delSldLayout">
        <pc:chgData name="Drm Pune" userId="72d58dcd424c2014" providerId="LiveId" clId="{08D9F878-746E-4BAC-A052-E99541594171}" dt="2026-04-23T10:19:37.421" v="1302" actId="47"/>
        <pc:sldMasterMkLst>
          <pc:docMk/>
          <pc:sldMasterMk cId="1866097192" sldId="2147483648"/>
        </pc:sldMasterMkLst>
        <pc:sldLayoutChg chg="del">
          <pc:chgData name="Drm Pune" userId="72d58dcd424c2014" providerId="LiveId" clId="{08D9F878-746E-4BAC-A052-E99541594171}" dt="2026-04-23T10:19:37.421" v="1302" actId="47"/>
          <pc:sldLayoutMkLst>
            <pc:docMk/>
            <pc:sldMasterMk cId="1866097192" sldId="2147483648"/>
            <pc:sldLayoutMk cId="3022371642" sldId="2147483701"/>
          </pc:sldLayoutMkLst>
        </pc:sldLayoutChg>
      </pc:sldMasterChg>
      <pc:sldMasterChg chg="del delSldLayout">
        <pc:chgData name="Drm Pune" userId="72d58dcd424c2014" providerId="LiveId" clId="{08D9F878-746E-4BAC-A052-E99541594171}" dt="2026-04-23T10:09:36.136" v="1273" actId="47"/>
        <pc:sldMasterMkLst>
          <pc:docMk/>
          <pc:sldMasterMk cId="2249661933" sldId="2147483701"/>
        </pc:sldMasterMkLst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2663520807" sldId="2147483702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1363005365" sldId="2147483703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1887890257" sldId="2147483704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613168916" sldId="2147483705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1457302630" sldId="2147483706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3362735359" sldId="2147483707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3777887523" sldId="2147483708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659613487" sldId="2147483709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257685675" sldId="2147483710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1351705127" sldId="2147483711"/>
          </pc:sldLayoutMkLst>
        </pc:sldLayoutChg>
        <pc:sldLayoutChg chg="del">
          <pc:chgData name="Drm Pune" userId="72d58dcd424c2014" providerId="LiveId" clId="{08D9F878-746E-4BAC-A052-E99541594171}" dt="2026-04-23T10:09:36.136" v="1273" actId="47"/>
          <pc:sldLayoutMkLst>
            <pc:docMk/>
            <pc:sldMasterMk cId="2249661933" sldId="2147483701"/>
            <pc:sldLayoutMk cId="1221674106" sldId="214748371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863323596871258E-2"/>
          <c:y val="9.4041169314744863E-2"/>
          <c:w val="0.82233432306455767"/>
          <c:h val="0.8119176613705102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127000" sx="104000" sy="104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FAF3-46ED-A269-D0789BA424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AF3-46ED-A269-D0789BA4246E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FAF3-46ED-A269-D0789BA4246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AF3-46ED-A269-D0789BA4246E}"/>
              </c:ext>
            </c:extLst>
          </c:dPt>
          <c:dLbls>
            <c:dLbl>
              <c:idx val="0"/>
              <c:layout>
                <c:manualLayout>
                  <c:x val="0.40232762767608182"/>
                  <c:y val="-3.26171721541325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3CCE85-DE9C-46CD-AC96-FA768FAE1F7B}" type="CATEGORYNAME">
                      <a:rPr lang="en-US" sz="1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B49ECF39-FBC4-4F6F-A800-67CA1E64D9E7}" type="PERCENTAGE">
                      <a:rPr lang="en-US" sz="1600" baseline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26200231322657"/>
                      <c:h val="0.23023672401133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AF3-46ED-A269-D0789BA4246E}"/>
                </c:ext>
              </c:extLst>
            </c:dLbl>
            <c:dLbl>
              <c:idx val="1"/>
              <c:layout>
                <c:manualLayout>
                  <c:x val="3.5215066735229041E-2"/>
                  <c:y val="-4.87455307189412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02F017-4FAC-4244-855E-0C95DB4C3C13}" type="CATEGORYNAME">
                      <a: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fld id="{46A28096-2AC6-4E0C-9ACD-CCF7C47A02CC}" type="PERCENTAGE">
                      <a:rPr lang="en-US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600" baseline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glow rad="152400">
                    <a:schemeClr val="accent1"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76872107524326"/>
                      <c:h val="0.165863949620737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F3-46ED-A269-D0789BA4246E}"/>
                </c:ext>
              </c:extLst>
            </c:dLbl>
            <c:dLbl>
              <c:idx val="2"/>
              <c:layout>
                <c:manualLayout>
                  <c:x val="2.3764105177917796E-2"/>
                  <c:y val="-0.113873533457180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38C68D-C30C-48C9-B12B-42601D7157AE}" type="CATEGORYNAME">
                      <a:rPr lang="en-US" sz="16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87C1545E-5240-4A11-84D7-291306130DDB}" type="PERCENTAGE">
                      <a:rPr lang="en-US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73192659803391"/>
                      <c:h val="0.12967756152232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AF3-46ED-A269-D0789BA4246E}"/>
                </c:ext>
              </c:extLst>
            </c:dLbl>
            <c:dLbl>
              <c:idx val="3"/>
              <c:layout>
                <c:manualLayout>
                  <c:x val="9.8548880105799208E-2"/>
                  <c:y val="-3.37608520330431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6086C9-BF4C-4D92-9E64-A90F4CB31921}" type="CATEGORYNAME">
                      <a:rPr lang="en-US" sz="1600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6E52C520-3AEF-40A7-8067-F45A64D48AAA}" type="PERCENTAGE">
                      <a:rPr lang="en-US" baseline="0" dirty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F3-46ED-A269-D0789BA4246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Passenger Revenue</c:v>
                </c:pt>
                <c:pt idx="1">
                  <c:v>Goods Revenue</c:v>
                </c:pt>
                <c:pt idx="2">
                  <c:v>Other COG</c:v>
                </c:pt>
                <c:pt idx="3">
                  <c:v>Sundry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17.41</c:v>
                </c:pt>
                <c:pt idx="1">
                  <c:v>4.47</c:v>
                </c:pt>
                <c:pt idx="2">
                  <c:v>1.4850000000000001</c:v>
                </c:pt>
                <c:pt idx="3">
                  <c:v>0.24460000000000001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3-46ED-A269-D0789BA4246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752036568169268E-2"/>
          <c:y val="4.1547506561679798E-2"/>
          <c:w val="0.96624796343183073"/>
          <c:h val="0.946666666666666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139700" sx="99000" sy="99000" algn="ctr" rotWithShape="0">
                  <a:prstClr val="black">
                    <a:alpha val="17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487-4F95-86E7-A01A4D114C72}"/>
              </c:ext>
            </c:extLst>
          </c:dPt>
          <c:dLbls>
            <c:dLbl>
              <c:idx val="0"/>
              <c:layout>
                <c:manualLayout>
                  <c:x val="1.1214300086943888E-2"/>
                  <c:y val="-9.46206465396508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2BA527-AD36-4215-B892-F4C7238CABC0}" type="SERIESNAM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accent1"/>
                          </a:solidFill>
                        </a:defRPr>
                      </a:pPr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 b="1">
                        <a:solidFill>
                          <a:schemeClr val="accent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   38 %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63084411559957"/>
                      <c:h val="0.134456021515559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87-4F95-86E7-A01A4D114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Commodity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2-4487-4F95-86E7-A01A4D114C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487-4F95-86E7-A01A4D114C72}"/>
              </c:ext>
            </c:extLst>
          </c:dPt>
          <c:dLbls>
            <c:dLbl>
              <c:idx val="0"/>
              <c:layout>
                <c:manualLayout>
                  <c:x val="1.6821450130415909E-2"/>
                  <c:y val="-1.8924129307929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8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C760A5-91B2-4E83-B51A-7D2BCBE9CCE5}" type="SERIESNAME">
                      <a:rPr lang="en-US" sz="160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 algn="ctr">
                        <a:defRPr lang="en-US" sz="1800" b="1">
                          <a:solidFill>
                            <a:schemeClr val="accent3"/>
                          </a:solidFill>
                        </a:defRPr>
                      </a:pPr>
                      <a:t>[SERIES NAME]</a:t>
                    </a:fld>
                    <a:endParaRPr lang="en-US" sz="1600" baseline="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>
                      <a:defRPr lang="en-US" sz="1800" b="1">
                        <a:solidFill>
                          <a:schemeClr val="accent3"/>
                        </a:solidFill>
                      </a:defRPr>
                    </a:pPr>
                    <a:r>
                      <a:rPr lang="en-US" sz="16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29 </a:t>
                    </a:r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13793379390698"/>
                      <c:h val="0.135234013498218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87-4F95-86E7-A01A4D114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Commodity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5-4487-4F95-86E7-A01A4D114C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RMC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241112749963823E-2"/>
                  <c:y val="-4.2053620684288605E-2"/>
                </c:manualLayout>
              </c:layout>
              <c:tx>
                <c:rich>
                  <a:bodyPr/>
                  <a:lstStyle/>
                  <a:p>
                    <a:fld id="{211D6D4E-6706-4B5A-A099-F43E8DBB3B6F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15</a:t>
                    </a:r>
                    <a:r>
                      <a:rPr lang="en-US" sz="1800" b="1" i="0" u="none" strike="noStrike" kern="1200" baseline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487-4F95-86E7-A01A4D114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Commodity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7-4487-4F95-86E7-A01A4D114C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745526338649074E-2"/>
                  <c:y val="-3.7848258615859713E-2"/>
                </c:manualLayout>
              </c:layout>
              <c:tx>
                <c:rich>
                  <a:bodyPr/>
                  <a:lstStyle/>
                  <a:p>
                    <a:fld id="{05CC6CFA-3B67-4FD6-8890-8AEDF6E683F2}" type="SERIESNAME">
                      <a:rPr lang="en-US" sz="1500">
                        <a:solidFill>
                          <a:schemeClr val="bg1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r>
                      <a:rPr lang="en-US" sz="1500" baseline="0" dirty="0">
                        <a:solidFill>
                          <a:schemeClr val="bg1"/>
                        </a:solidFill>
                      </a:rPr>
                      <a:t>12</a:t>
                    </a:r>
                    <a:r>
                      <a:rPr lang="en-US" sz="1500" b="1" i="0" u="none" strike="noStrike" kern="1200" baseline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23079062692019"/>
                      <c:h val="4.98755941315662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487-4F95-86E7-A01A4D114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7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Commodity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9-4487-4F95-86E7-A01A4D114C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1303675630343561E-2"/>
                  <c:y val="-7.1491155163290562E-2"/>
                </c:manualLayout>
              </c:layout>
              <c:tx>
                <c:rich>
                  <a:bodyPr/>
                  <a:lstStyle/>
                  <a:p>
                    <a:fld id="{DBCF43C3-50C6-4555-ABBA-5EE9432E4711}" type="SERIESNAME">
                      <a:rPr lang="en-US" sz="1500"/>
                      <a:pPr/>
                      <a:t>[SERIES NAME]</a:t>
                    </a:fld>
                    <a:r>
                      <a:rPr lang="en-US" sz="1500" baseline="0" dirty="0"/>
                      <a:t>, 6 </a:t>
                    </a:r>
                    <a:r>
                      <a:rPr lang="en-US" sz="1100" b="1" i="0" u="none" strike="noStrike" kern="1200" baseline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487-4F95-86E7-A01A4D114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lang="en-US" sz="2000" b="1" i="0" u="none" strike="noStrike" kern="1200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Commodity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B-4487-4F95-86E7-A01A4D114C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8"/>
        <c:shape val="pyramidToMax"/>
        <c:axId val="529830056"/>
        <c:axId val="529837272"/>
        <c:axId val="0"/>
      </c:bar3DChart>
      <c:catAx>
        <c:axId val="529830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9837272"/>
        <c:crosses val="autoZero"/>
        <c:auto val="1"/>
        <c:lblAlgn val="ctr"/>
        <c:lblOffset val="100"/>
        <c:noMultiLvlLbl val="0"/>
      </c:catAx>
      <c:valAx>
        <c:axId val="529837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9830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D242D-7B80-4B93-BE92-BC7052890CB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B9F9854-8CDC-4A40-8E95-AE1F1A7EB0A9}">
      <dgm:prSet phldrT="[Text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sz="2400" dirty="0">
              <a:latin typeface="Tahoma" pitchFamily="34" charset="0"/>
              <a:ea typeface="Tahoma" pitchFamily="34" charset="0"/>
              <a:cs typeface="Tahoma" pitchFamily="34" charset="0"/>
            </a:rPr>
            <a:t>Project Status</a:t>
          </a:r>
          <a:endParaRPr lang="en-IN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936FA3F-DAA2-4F41-8E78-51C4A4130EE7}" type="parTrans" cxnId="{F8F6A315-C5E2-47D9-B090-E34BFB9857A8}">
      <dgm:prSet/>
      <dgm:spPr/>
      <dgm:t>
        <a:bodyPr/>
        <a:lstStyle/>
        <a:p>
          <a:endParaRPr lang="en-IN"/>
        </a:p>
      </dgm:t>
    </dgm:pt>
    <dgm:pt modelId="{3535946E-B88E-4ED9-BD3B-6D6842BAA9B6}" type="sibTrans" cxnId="{F8F6A315-C5E2-47D9-B090-E34BFB9857A8}">
      <dgm:prSet/>
      <dgm:spPr/>
      <dgm:t>
        <a:bodyPr/>
        <a:lstStyle/>
        <a:p>
          <a:endParaRPr lang="en-IN"/>
        </a:p>
      </dgm:t>
    </dgm:pt>
    <dgm:pt modelId="{D4AFC110-E5A9-4934-BED2-2796BEAB6CC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Tahoma" pitchFamily="34" charset="0"/>
              <a:ea typeface="Tahoma" pitchFamily="34" charset="0"/>
              <a:cs typeface="Tahoma" pitchFamily="34" charset="0"/>
            </a:rPr>
            <a:t>Completed between </a:t>
          </a:r>
          <a:r>
            <a:rPr lang="en-US" sz="1200" dirty="0" err="1">
              <a:latin typeface="Tahoma" pitchFamily="34" charset="0"/>
              <a:ea typeface="Tahoma" pitchFamily="34" charset="0"/>
              <a:cs typeface="Tahoma" pitchFamily="34" charset="0"/>
            </a:rPr>
            <a:t>Lonand</a:t>
          </a:r>
          <a:r>
            <a:rPr lang="en-US" sz="1200" dirty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IN" sz="1200" b="0" dirty="0" err="1">
              <a:latin typeface="Tahoma" pitchFamily="34" charset="0"/>
              <a:ea typeface="Tahoma" pitchFamily="34" charset="0"/>
              <a:cs typeface="Tahoma" pitchFamily="34" charset="0"/>
            </a:rPr>
            <a:t>Phaltan</a:t>
          </a:r>
          <a:r>
            <a:rPr lang="en-IN" sz="1200" b="1" dirty="0">
              <a:latin typeface="Tahoma" pitchFamily="34" charset="0"/>
              <a:ea typeface="Tahoma" pitchFamily="34" charset="0"/>
              <a:cs typeface="Tahoma" pitchFamily="34" charset="0"/>
            </a:rPr>
            <a:t> (Km 25.98). </a:t>
          </a:r>
          <a:endParaRPr lang="en-IN" sz="1200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2E98652-4819-41FC-A03D-61436DBDAFD1}" type="parTrans" cxnId="{8702D13E-9B2D-4BEC-A2A8-F2C7C6ADA06D}">
      <dgm:prSet/>
      <dgm:spPr/>
      <dgm:t>
        <a:bodyPr/>
        <a:lstStyle/>
        <a:p>
          <a:endParaRPr lang="en-IN"/>
        </a:p>
      </dgm:t>
    </dgm:pt>
    <dgm:pt modelId="{05E5DD02-7B41-4D54-8302-2922F340B598}" type="sibTrans" cxnId="{8702D13E-9B2D-4BEC-A2A8-F2C7C6ADA06D}">
      <dgm:prSet/>
      <dgm:spPr/>
      <dgm:t>
        <a:bodyPr/>
        <a:lstStyle/>
        <a:p>
          <a:endParaRPr lang="en-IN"/>
        </a:p>
      </dgm:t>
    </dgm:pt>
    <dgm:pt modelId="{153DC963-D99D-4AB4-B1C3-1238AC1D327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dirty="0">
              <a:latin typeface="Tahoma" pitchFamily="34" charset="0"/>
              <a:ea typeface="Tahoma" pitchFamily="34" charset="0"/>
              <a:cs typeface="Tahoma" pitchFamily="34" charset="0"/>
            </a:rPr>
            <a:t>Work for new BG line between </a:t>
          </a:r>
          <a:r>
            <a:rPr lang="en-IN" sz="1200" dirty="0" err="1">
              <a:latin typeface="Tahoma" pitchFamily="34" charset="0"/>
              <a:ea typeface="Tahoma" pitchFamily="34" charset="0"/>
              <a:cs typeface="Tahoma" pitchFamily="34" charset="0"/>
            </a:rPr>
            <a:t>Phaltan</a:t>
          </a:r>
          <a:r>
            <a:rPr lang="en-IN" sz="1200" dirty="0">
              <a:latin typeface="Tahoma" pitchFamily="34" charset="0"/>
              <a:ea typeface="Tahoma" pitchFamily="34" charset="0"/>
              <a:cs typeface="Tahoma" pitchFamily="34" charset="0"/>
            </a:rPr>
            <a:t> &amp; Baramati is under progress (Target: JUNE 2027)</a:t>
          </a:r>
        </a:p>
      </dgm:t>
    </dgm:pt>
    <dgm:pt modelId="{41BCA4A7-BFF8-4738-8FB4-4CDAEDB1F71F}" type="parTrans" cxnId="{0C232BB0-0056-4DCF-A2BF-CBD4A9D3F92E}">
      <dgm:prSet/>
      <dgm:spPr/>
      <dgm:t>
        <a:bodyPr/>
        <a:lstStyle/>
        <a:p>
          <a:endParaRPr lang="en-IN"/>
        </a:p>
      </dgm:t>
    </dgm:pt>
    <dgm:pt modelId="{E8A8396D-EB4A-4A31-9381-401AD9928736}" type="sibTrans" cxnId="{0C232BB0-0056-4DCF-A2BF-CBD4A9D3F92E}">
      <dgm:prSet/>
      <dgm:spPr/>
      <dgm:t>
        <a:bodyPr/>
        <a:lstStyle/>
        <a:p>
          <a:endParaRPr lang="en-IN"/>
        </a:p>
      </dgm:t>
    </dgm:pt>
    <dgm:pt modelId="{8C5F12A6-94E5-4E05-8B4B-AF004C82822A}">
      <dgm:prSet phldrT="[Text]" custT="1"/>
      <dgm:spPr>
        <a:gradFill flip="none" rotWithShape="0">
          <a:gsLst>
            <a:gs pos="0">
              <a:schemeClr val="accent5">
                <a:hueOff val="-6076075"/>
                <a:satOff val="-413"/>
                <a:lumOff val="981"/>
                <a:shade val="30000"/>
                <a:satMod val="115000"/>
              </a:schemeClr>
            </a:gs>
            <a:gs pos="50000">
              <a:schemeClr val="accent5">
                <a:hueOff val="-6076075"/>
                <a:satOff val="-413"/>
                <a:lumOff val="981"/>
                <a:shade val="67500"/>
                <a:satMod val="115000"/>
              </a:schemeClr>
            </a:gs>
            <a:gs pos="100000">
              <a:schemeClr val="accent5">
                <a:hueOff val="-6076075"/>
                <a:satOff val="-413"/>
                <a:lumOff val="981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400" dirty="0">
              <a:latin typeface="Tahoma" pitchFamily="34" charset="0"/>
              <a:ea typeface="Tahoma" pitchFamily="34" charset="0"/>
              <a:cs typeface="Tahoma" pitchFamily="34" charset="0"/>
            </a:rPr>
            <a:t>Current Operational Issues</a:t>
          </a:r>
          <a:endParaRPr lang="en-IN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92676B-E2C9-49E9-B105-D6FFDEE67C60}" type="parTrans" cxnId="{854D163F-C978-4DF7-A39B-58FEF2FF33BC}">
      <dgm:prSet/>
      <dgm:spPr/>
      <dgm:t>
        <a:bodyPr/>
        <a:lstStyle/>
        <a:p>
          <a:endParaRPr lang="en-IN"/>
        </a:p>
      </dgm:t>
    </dgm:pt>
    <dgm:pt modelId="{86A49EE9-7F2D-497C-8521-CDB4053BDA3A}" type="sibTrans" cxnId="{854D163F-C978-4DF7-A39B-58FEF2FF33BC}">
      <dgm:prSet/>
      <dgm:spPr/>
      <dgm:t>
        <a:bodyPr/>
        <a:lstStyle/>
        <a:p>
          <a:endParaRPr lang="en-IN"/>
        </a:p>
      </dgm:t>
    </dgm:pt>
    <dgm:pt modelId="{5EE9648E-8A1B-4D29-ACBD-7D2F3DEC543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dirty="0">
              <a:latin typeface="Tahoma" pitchFamily="34" charset="0"/>
              <a:ea typeface="Tahoma" pitchFamily="34" charset="0"/>
              <a:cs typeface="Tahoma" pitchFamily="34" charset="0"/>
            </a:rPr>
            <a:t>Trains between </a:t>
          </a:r>
          <a:r>
            <a:rPr lang="en-IN" sz="1200" dirty="0" err="1">
              <a:latin typeface="Tahoma" pitchFamily="34" charset="0"/>
              <a:ea typeface="Tahoma" pitchFamily="34" charset="0"/>
              <a:cs typeface="Tahoma" pitchFamily="34" charset="0"/>
            </a:rPr>
            <a:t>Miraj–Daund</a:t>
          </a:r>
          <a:r>
            <a:rPr lang="en-IN" sz="1200" dirty="0">
              <a:latin typeface="Tahoma" pitchFamily="34" charset="0"/>
              <a:ea typeface="Tahoma" pitchFamily="34" charset="0"/>
              <a:cs typeface="Tahoma" pitchFamily="34" charset="0"/>
            </a:rPr>
            <a:t> require engine reversal &amp; load shifting at GIT Yard / </a:t>
          </a:r>
          <a:r>
            <a:rPr lang="en-IN" sz="1200" dirty="0" err="1">
              <a:latin typeface="Tahoma" pitchFamily="34" charset="0"/>
              <a:ea typeface="Tahoma" pitchFamily="34" charset="0"/>
              <a:cs typeface="Tahoma" pitchFamily="34" charset="0"/>
            </a:rPr>
            <a:t>Pune</a:t>
          </a:r>
          <a:endParaRPr lang="en-IN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0BBA8E6-1E62-43CE-8EA1-90CF9A74BEA4}" type="parTrans" cxnId="{B4A1B749-7E73-407D-B5B7-3F64E1332F54}">
      <dgm:prSet/>
      <dgm:spPr/>
      <dgm:t>
        <a:bodyPr/>
        <a:lstStyle/>
        <a:p>
          <a:endParaRPr lang="en-IN"/>
        </a:p>
      </dgm:t>
    </dgm:pt>
    <dgm:pt modelId="{915C2F19-6301-4F31-B4FF-13748D062383}" type="sibTrans" cxnId="{B4A1B749-7E73-407D-B5B7-3F64E1332F54}">
      <dgm:prSet/>
      <dgm:spPr/>
      <dgm:t>
        <a:bodyPr/>
        <a:lstStyle/>
        <a:p>
          <a:endParaRPr lang="en-IN"/>
        </a:p>
      </dgm:t>
    </dgm:pt>
    <dgm:pt modelId="{D081CE11-3B34-4FDF-AD3A-C16C7C4F79D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dirty="0">
              <a:latin typeface="Tahoma" pitchFamily="34" charset="0"/>
              <a:ea typeface="Tahoma" pitchFamily="34" charset="0"/>
              <a:cs typeface="Tahoma" pitchFamily="34" charset="0"/>
            </a:rPr>
            <a:t>Freight: 5–6 rakes/day handled at GIT Yard</a:t>
          </a:r>
        </a:p>
      </dgm:t>
    </dgm:pt>
    <dgm:pt modelId="{87261F45-199A-41ED-AD24-579FC4FE6B87}" type="parTrans" cxnId="{1AF66121-9A33-41FC-BA74-4A4185686E10}">
      <dgm:prSet/>
      <dgm:spPr/>
      <dgm:t>
        <a:bodyPr/>
        <a:lstStyle/>
        <a:p>
          <a:endParaRPr lang="en-IN"/>
        </a:p>
      </dgm:t>
    </dgm:pt>
    <dgm:pt modelId="{79B87670-A809-47DE-B80C-555F32666DD8}" type="sibTrans" cxnId="{1AF66121-9A33-41FC-BA74-4A4185686E10}">
      <dgm:prSet/>
      <dgm:spPr/>
      <dgm:t>
        <a:bodyPr/>
        <a:lstStyle/>
        <a:p>
          <a:endParaRPr lang="en-IN"/>
        </a:p>
      </dgm:t>
    </dgm:pt>
    <dgm:pt modelId="{054294AC-2154-4B48-A3AA-591FA6541D24}">
      <dgm:prSet phldrT="[Text]" custT="1"/>
      <dgm:spPr>
        <a:gradFill flip="none" rotWithShape="0">
          <a:gsLst>
            <a:gs pos="0">
              <a:schemeClr val="accent5">
                <a:hueOff val="-12152150"/>
                <a:satOff val="-826"/>
                <a:lumOff val="1961"/>
                <a:shade val="30000"/>
                <a:satMod val="115000"/>
              </a:schemeClr>
            </a:gs>
            <a:gs pos="50000">
              <a:schemeClr val="accent5">
                <a:hueOff val="-12152150"/>
                <a:satOff val="-826"/>
                <a:lumOff val="1961"/>
                <a:shade val="67500"/>
                <a:satMod val="115000"/>
              </a:schemeClr>
            </a:gs>
            <a:gs pos="100000">
              <a:schemeClr val="accent5">
                <a:hueOff val="-12152150"/>
                <a:satOff val="-826"/>
                <a:lumOff val="1961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sz="2400" dirty="0">
              <a:latin typeface="Tahoma" pitchFamily="34" charset="0"/>
              <a:ea typeface="Tahoma" pitchFamily="34" charset="0"/>
              <a:cs typeface="Tahoma" pitchFamily="34" charset="0"/>
            </a:rPr>
            <a:t>Post - Completion Benefits</a:t>
          </a:r>
          <a:endParaRPr lang="en-IN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7AE7CE8-3C4C-41D5-82A1-2C825DCCB49F}" type="parTrans" cxnId="{662DCBC1-0F46-4BB9-92EF-F102A25E52F4}">
      <dgm:prSet/>
      <dgm:spPr/>
      <dgm:t>
        <a:bodyPr/>
        <a:lstStyle/>
        <a:p>
          <a:endParaRPr lang="en-IN"/>
        </a:p>
      </dgm:t>
    </dgm:pt>
    <dgm:pt modelId="{D7AD7960-B14F-4CC2-9CB3-9716DE624D29}" type="sibTrans" cxnId="{662DCBC1-0F46-4BB9-92EF-F102A25E52F4}">
      <dgm:prSet/>
      <dgm:spPr/>
      <dgm:t>
        <a:bodyPr/>
        <a:lstStyle/>
        <a:p>
          <a:endParaRPr lang="en-IN"/>
        </a:p>
      </dgm:t>
    </dgm:pt>
    <dgm:pt modelId="{D9D9983C-4E46-4BAB-81E6-ADB89E35EB3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dirty="0">
              <a:latin typeface="Tahoma" pitchFamily="34" charset="0"/>
              <a:ea typeface="Tahoma" pitchFamily="34" charset="0"/>
              <a:cs typeface="Tahoma" pitchFamily="34" charset="0"/>
            </a:rPr>
            <a:t>Coaching trains: 5–6 trains/day require reversal at Pune </a:t>
          </a:r>
          <a:r>
            <a:rPr lang="en-IN" sz="1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(Few coaching trains can be diverted in future)</a:t>
          </a:r>
        </a:p>
      </dgm:t>
    </dgm:pt>
    <dgm:pt modelId="{9AFB5D2A-A826-4CD8-9333-1D72EE43C13B}" type="parTrans" cxnId="{67F5B180-B469-489C-BE10-B850879F9E4D}">
      <dgm:prSet/>
      <dgm:spPr/>
      <dgm:t>
        <a:bodyPr/>
        <a:lstStyle/>
        <a:p>
          <a:endParaRPr lang="en-IN"/>
        </a:p>
      </dgm:t>
    </dgm:pt>
    <dgm:pt modelId="{982A9BA2-3E0A-4F05-A76B-D1E935415E32}" type="sibTrans" cxnId="{67F5B180-B469-489C-BE10-B850879F9E4D}">
      <dgm:prSet/>
      <dgm:spPr/>
      <dgm:t>
        <a:bodyPr/>
        <a:lstStyle/>
        <a:p>
          <a:endParaRPr lang="en-IN"/>
        </a:p>
      </dgm:t>
    </dgm:pt>
    <dgm:pt modelId="{242D476D-D7E1-4CA2-83BC-374E98B2433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dirty="0">
              <a:latin typeface="Tahoma" pitchFamily="34" charset="0"/>
              <a:ea typeface="Tahoma" pitchFamily="34" charset="0"/>
              <a:cs typeface="Tahoma" pitchFamily="34" charset="0"/>
            </a:rPr>
            <a:t>Each reversal causes 20–25 minutes platform occupancy.</a:t>
          </a:r>
        </a:p>
      </dgm:t>
    </dgm:pt>
    <dgm:pt modelId="{B22F8495-BFE8-436A-B9D1-FB8D959F7AAA}" type="parTrans" cxnId="{C4CDA9B4-12C3-48F3-980E-28F17B46F086}">
      <dgm:prSet/>
      <dgm:spPr/>
      <dgm:t>
        <a:bodyPr/>
        <a:lstStyle/>
        <a:p>
          <a:endParaRPr lang="en-IN"/>
        </a:p>
      </dgm:t>
    </dgm:pt>
    <dgm:pt modelId="{C4CED3E0-A2AC-4700-AC8F-7B6A244140A4}" type="sibTrans" cxnId="{C4CDA9B4-12C3-48F3-980E-28F17B46F086}">
      <dgm:prSet/>
      <dgm:spPr/>
      <dgm:t>
        <a:bodyPr/>
        <a:lstStyle/>
        <a:p>
          <a:endParaRPr lang="en-IN"/>
        </a:p>
      </dgm:t>
    </dgm:pt>
    <dgm:pt modelId="{7A58FA1B-F545-45E8-B14C-4DA7BBCABCC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0" dirty="0">
              <a:latin typeface="Tahoma" pitchFamily="34" charset="0"/>
              <a:ea typeface="Tahoma" pitchFamily="34" charset="0"/>
              <a:cs typeface="Tahoma" pitchFamily="34" charset="0"/>
            </a:rPr>
            <a:t>Trains services operates on OTOS system between </a:t>
          </a:r>
          <a:r>
            <a:rPr lang="en-IN" sz="1200" b="0" dirty="0" err="1">
              <a:latin typeface="Tahoma" pitchFamily="34" charset="0"/>
              <a:ea typeface="Tahoma" pitchFamily="34" charset="0"/>
              <a:cs typeface="Tahoma" pitchFamily="34" charset="0"/>
            </a:rPr>
            <a:t>Lonand</a:t>
          </a:r>
          <a:r>
            <a:rPr lang="en-IN" sz="1200" b="0" dirty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IN" sz="1200" b="0" dirty="0" err="1">
              <a:latin typeface="Tahoma" pitchFamily="34" charset="0"/>
              <a:ea typeface="Tahoma" pitchFamily="34" charset="0"/>
              <a:cs typeface="Tahoma" pitchFamily="34" charset="0"/>
            </a:rPr>
            <a:t>Phaltan</a:t>
          </a:r>
          <a:endParaRPr lang="en-IN" sz="1200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1767AE-E2F3-409F-B17D-C6A5EF845138}" type="parTrans" cxnId="{47468BE0-4589-4220-BAA4-1990F17E41BE}">
      <dgm:prSet/>
      <dgm:spPr/>
      <dgm:t>
        <a:bodyPr/>
        <a:lstStyle/>
        <a:p>
          <a:endParaRPr lang="en-IN"/>
        </a:p>
      </dgm:t>
    </dgm:pt>
    <dgm:pt modelId="{0F7AB409-54F3-4AF2-B380-25F94081194A}" type="sibTrans" cxnId="{47468BE0-4589-4220-BAA4-1990F17E41BE}">
      <dgm:prSet/>
      <dgm:spPr/>
      <dgm:t>
        <a:bodyPr/>
        <a:lstStyle/>
        <a:p>
          <a:endParaRPr lang="en-IN"/>
        </a:p>
      </dgm:t>
    </dgm:pt>
    <dgm:pt modelId="{7A44D69B-6FD3-443A-8ECC-DA13C4152FB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dirty="0">
              <a:latin typeface="Tahoma" pitchFamily="34" charset="0"/>
              <a:ea typeface="Tahoma" pitchFamily="34" charset="0"/>
              <a:cs typeface="Tahoma" pitchFamily="34" charset="0"/>
            </a:rPr>
            <a:t>Decongestion of Pune station &amp; GIT yard</a:t>
          </a:r>
        </a:p>
      </dgm:t>
    </dgm:pt>
    <dgm:pt modelId="{23715525-DEB5-4F1C-BA10-368383631794}" type="sibTrans" cxnId="{BB82C34C-0833-4DE2-B234-1D47638F4281}">
      <dgm:prSet/>
      <dgm:spPr/>
      <dgm:t>
        <a:bodyPr/>
        <a:lstStyle/>
        <a:p>
          <a:endParaRPr lang="en-IN"/>
        </a:p>
      </dgm:t>
    </dgm:pt>
    <dgm:pt modelId="{4195D4D1-77FE-4F68-8FD5-62853A9A84E8}" type="parTrans" cxnId="{BB82C34C-0833-4DE2-B234-1D47638F4281}">
      <dgm:prSet/>
      <dgm:spPr/>
      <dgm:t>
        <a:bodyPr/>
        <a:lstStyle/>
        <a:p>
          <a:endParaRPr lang="en-IN"/>
        </a:p>
      </dgm:t>
    </dgm:pt>
    <dgm:pt modelId="{EB8A2F79-2891-4DA8-92EA-B7AEA049F6C5}" type="pres">
      <dgm:prSet presAssocID="{C0DD242D-7B80-4B93-BE92-BC7052890CB2}" presName="Name0" presStyleCnt="0">
        <dgm:presLayoutVars>
          <dgm:dir/>
          <dgm:animLvl val="lvl"/>
          <dgm:resizeHandles val="exact"/>
        </dgm:presLayoutVars>
      </dgm:prSet>
      <dgm:spPr/>
    </dgm:pt>
    <dgm:pt modelId="{2647923A-0674-4A34-AE60-271C392544CF}" type="pres">
      <dgm:prSet presAssocID="{8B9F9854-8CDC-4A40-8E95-AE1F1A7EB0A9}" presName="linNode" presStyleCnt="0"/>
      <dgm:spPr/>
    </dgm:pt>
    <dgm:pt modelId="{ED605D3A-6542-46C2-900F-FC7E68FEBD61}" type="pres">
      <dgm:prSet presAssocID="{8B9F9854-8CDC-4A40-8E95-AE1F1A7EB0A9}" presName="parentText" presStyleLbl="node1" presStyleIdx="0" presStyleCnt="3" custScaleY="56794" custLinFactNeighborX="391" custLinFactNeighborY="-10">
        <dgm:presLayoutVars>
          <dgm:chMax val="1"/>
          <dgm:bulletEnabled val="1"/>
        </dgm:presLayoutVars>
      </dgm:prSet>
      <dgm:spPr/>
    </dgm:pt>
    <dgm:pt modelId="{FD366596-FCD9-4E6F-A3F8-40147A883594}" type="pres">
      <dgm:prSet presAssocID="{8B9F9854-8CDC-4A40-8E95-AE1F1A7EB0A9}" presName="descendantText" presStyleLbl="alignAccFollowNode1" presStyleIdx="0" presStyleCnt="3" custScaleY="58149" custLinFactNeighborX="695">
        <dgm:presLayoutVars>
          <dgm:bulletEnabled val="1"/>
        </dgm:presLayoutVars>
      </dgm:prSet>
      <dgm:spPr/>
    </dgm:pt>
    <dgm:pt modelId="{3DEFA3EC-B014-4E80-BA8A-AD7F05E79B8B}" type="pres">
      <dgm:prSet presAssocID="{3535946E-B88E-4ED9-BD3B-6D6842BAA9B6}" presName="sp" presStyleCnt="0"/>
      <dgm:spPr/>
    </dgm:pt>
    <dgm:pt modelId="{72498DF9-5D01-4216-85BF-B44CD0203C47}" type="pres">
      <dgm:prSet presAssocID="{8C5F12A6-94E5-4E05-8B4B-AF004C82822A}" presName="linNode" presStyleCnt="0"/>
      <dgm:spPr/>
    </dgm:pt>
    <dgm:pt modelId="{FC4C59F0-DE08-4B15-BFC9-7CAF3FD299FD}" type="pres">
      <dgm:prSet presAssocID="{8C5F12A6-94E5-4E05-8B4B-AF004C82822A}" presName="parentText" presStyleLbl="node1" presStyleIdx="1" presStyleCnt="3" custScaleY="75273">
        <dgm:presLayoutVars>
          <dgm:chMax val="1"/>
          <dgm:bulletEnabled val="1"/>
        </dgm:presLayoutVars>
      </dgm:prSet>
      <dgm:spPr/>
    </dgm:pt>
    <dgm:pt modelId="{2A756962-BB5E-463A-B6B5-79CB227DF696}" type="pres">
      <dgm:prSet presAssocID="{8C5F12A6-94E5-4E05-8B4B-AF004C82822A}" presName="descendantText" presStyleLbl="alignAccFollowNode1" presStyleIdx="1" presStyleCnt="3" custScaleY="67412" custLinFactNeighborX="1237" custLinFactNeighborY="0">
        <dgm:presLayoutVars>
          <dgm:bulletEnabled val="1"/>
        </dgm:presLayoutVars>
      </dgm:prSet>
      <dgm:spPr/>
    </dgm:pt>
    <dgm:pt modelId="{14E81BE6-44BC-4134-A96F-0BAADF7D22FE}" type="pres">
      <dgm:prSet presAssocID="{86A49EE9-7F2D-497C-8521-CDB4053BDA3A}" presName="sp" presStyleCnt="0"/>
      <dgm:spPr/>
    </dgm:pt>
    <dgm:pt modelId="{1BDB723E-DB6B-4803-A2F7-32FBCCCE91D8}" type="pres">
      <dgm:prSet presAssocID="{054294AC-2154-4B48-A3AA-591FA6541D24}" presName="linNode" presStyleCnt="0"/>
      <dgm:spPr/>
    </dgm:pt>
    <dgm:pt modelId="{6583D6F5-FB55-4729-B9E6-537FB01FE72D}" type="pres">
      <dgm:prSet presAssocID="{054294AC-2154-4B48-A3AA-591FA6541D24}" presName="parentText" presStyleLbl="node1" presStyleIdx="2" presStyleCnt="3" custScaleY="62458">
        <dgm:presLayoutVars>
          <dgm:chMax val="1"/>
          <dgm:bulletEnabled val="1"/>
        </dgm:presLayoutVars>
      </dgm:prSet>
      <dgm:spPr/>
    </dgm:pt>
    <dgm:pt modelId="{B5986AEC-E190-4A4B-A008-67F00A3C3930}" type="pres">
      <dgm:prSet presAssocID="{054294AC-2154-4B48-A3AA-591FA6541D24}" presName="descendantText" presStyleLbl="alignAccFollowNode1" presStyleIdx="2" presStyleCnt="3" custScaleY="52131">
        <dgm:presLayoutVars>
          <dgm:bulletEnabled val="1"/>
        </dgm:presLayoutVars>
      </dgm:prSet>
      <dgm:spPr/>
    </dgm:pt>
  </dgm:ptLst>
  <dgm:cxnLst>
    <dgm:cxn modelId="{F8F6A315-C5E2-47D9-B090-E34BFB9857A8}" srcId="{C0DD242D-7B80-4B93-BE92-BC7052890CB2}" destId="{8B9F9854-8CDC-4A40-8E95-AE1F1A7EB0A9}" srcOrd="0" destOrd="0" parTransId="{8936FA3F-DAA2-4F41-8E78-51C4A4130EE7}" sibTransId="{3535946E-B88E-4ED9-BD3B-6D6842BAA9B6}"/>
    <dgm:cxn modelId="{1AF66121-9A33-41FC-BA74-4A4185686E10}" srcId="{8C5F12A6-94E5-4E05-8B4B-AF004C82822A}" destId="{D081CE11-3B34-4FDF-AD3A-C16C7C4F79D2}" srcOrd="1" destOrd="0" parTransId="{87261F45-199A-41ED-AD24-579FC4FE6B87}" sibTransId="{79B87670-A809-47DE-B80C-555F32666DD8}"/>
    <dgm:cxn modelId="{6ACE9336-8338-45F5-8DEF-1BCF343A73DA}" type="presOf" srcId="{8C5F12A6-94E5-4E05-8B4B-AF004C82822A}" destId="{FC4C59F0-DE08-4B15-BFC9-7CAF3FD299FD}" srcOrd="0" destOrd="0" presId="urn:microsoft.com/office/officeart/2005/8/layout/vList5"/>
    <dgm:cxn modelId="{8702D13E-9B2D-4BEC-A2A8-F2C7C6ADA06D}" srcId="{8B9F9854-8CDC-4A40-8E95-AE1F1A7EB0A9}" destId="{D4AFC110-E5A9-4934-BED2-2796BEAB6CC9}" srcOrd="0" destOrd="0" parTransId="{42E98652-4819-41FC-A03D-61436DBDAFD1}" sibTransId="{05E5DD02-7B41-4D54-8302-2922F340B598}"/>
    <dgm:cxn modelId="{854D163F-C978-4DF7-A39B-58FEF2FF33BC}" srcId="{C0DD242D-7B80-4B93-BE92-BC7052890CB2}" destId="{8C5F12A6-94E5-4E05-8B4B-AF004C82822A}" srcOrd="1" destOrd="0" parTransId="{9392676B-E2C9-49E9-B105-D6FFDEE67C60}" sibTransId="{86A49EE9-7F2D-497C-8521-CDB4053BDA3A}"/>
    <dgm:cxn modelId="{DBF1F83F-7987-4088-A635-5D5DD315B0F9}" type="presOf" srcId="{8B9F9854-8CDC-4A40-8E95-AE1F1A7EB0A9}" destId="{ED605D3A-6542-46C2-900F-FC7E68FEBD61}" srcOrd="0" destOrd="0" presId="urn:microsoft.com/office/officeart/2005/8/layout/vList5"/>
    <dgm:cxn modelId="{8FED8262-4ADA-4004-B407-72C71D600BA5}" type="presOf" srcId="{C0DD242D-7B80-4B93-BE92-BC7052890CB2}" destId="{EB8A2F79-2891-4DA8-92EA-B7AEA049F6C5}" srcOrd="0" destOrd="0" presId="urn:microsoft.com/office/officeart/2005/8/layout/vList5"/>
    <dgm:cxn modelId="{B4A1B749-7E73-407D-B5B7-3F64E1332F54}" srcId="{8C5F12A6-94E5-4E05-8B4B-AF004C82822A}" destId="{5EE9648E-8A1B-4D29-ACBD-7D2F3DEC5436}" srcOrd="0" destOrd="0" parTransId="{80BBA8E6-1E62-43CE-8EA1-90CF9A74BEA4}" sibTransId="{915C2F19-6301-4F31-B4FF-13748D062383}"/>
    <dgm:cxn modelId="{4432D76A-FF9F-449B-B54F-B5C5C46E4D70}" type="presOf" srcId="{D4AFC110-E5A9-4934-BED2-2796BEAB6CC9}" destId="{FD366596-FCD9-4E6F-A3F8-40147A883594}" srcOrd="0" destOrd="0" presId="urn:microsoft.com/office/officeart/2005/8/layout/vList5"/>
    <dgm:cxn modelId="{BB82C34C-0833-4DE2-B234-1D47638F4281}" srcId="{054294AC-2154-4B48-A3AA-591FA6541D24}" destId="{7A44D69B-6FD3-443A-8ECC-DA13C4152FB3}" srcOrd="0" destOrd="0" parTransId="{4195D4D1-77FE-4F68-8FD5-62853A9A84E8}" sibTransId="{23715525-DEB5-4F1C-BA10-368383631794}"/>
    <dgm:cxn modelId="{0C39B94F-B52A-447B-973C-037A89397DD8}" type="presOf" srcId="{242D476D-D7E1-4CA2-83BC-374E98B2433F}" destId="{2A756962-BB5E-463A-B6B5-79CB227DF696}" srcOrd="0" destOrd="3" presId="urn:microsoft.com/office/officeart/2005/8/layout/vList5"/>
    <dgm:cxn modelId="{44F06A52-337A-4B56-96DE-799977FB49CD}" type="presOf" srcId="{7A58FA1B-F545-45E8-B14C-4DA7BBCABCCB}" destId="{FD366596-FCD9-4E6F-A3F8-40147A883594}" srcOrd="0" destOrd="1" presId="urn:microsoft.com/office/officeart/2005/8/layout/vList5"/>
    <dgm:cxn modelId="{7ED6FA54-AEFA-44A8-BB9B-27A42EC3D465}" type="presOf" srcId="{5EE9648E-8A1B-4D29-ACBD-7D2F3DEC5436}" destId="{2A756962-BB5E-463A-B6B5-79CB227DF696}" srcOrd="0" destOrd="0" presId="urn:microsoft.com/office/officeart/2005/8/layout/vList5"/>
    <dgm:cxn modelId="{67F5B180-B469-489C-BE10-B850879F9E4D}" srcId="{8C5F12A6-94E5-4E05-8B4B-AF004C82822A}" destId="{D9D9983C-4E46-4BAB-81E6-ADB89E35EB32}" srcOrd="2" destOrd="0" parTransId="{9AFB5D2A-A826-4CD8-9333-1D72EE43C13B}" sibTransId="{982A9BA2-3E0A-4F05-A76B-D1E935415E32}"/>
    <dgm:cxn modelId="{2B85E296-C22D-4837-85AA-24B5810EAFF1}" type="presOf" srcId="{D081CE11-3B34-4FDF-AD3A-C16C7C4F79D2}" destId="{2A756962-BB5E-463A-B6B5-79CB227DF696}" srcOrd="0" destOrd="1" presId="urn:microsoft.com/office/officeart/2005/8/layout/vList5"/>
    <dgm:cxn modelId="{A93F74AF-CB7F-46CE-B2CB-F022FE5E9D88}" type="presOf" srcId="{153DC963-D99D-4AB4-B1C3-1238AC1D327A}" destId="{FD366596-FCD9-4E6F-A3F8-40147A883594}" srcOrd="0" destOrd="2" presId="urn:microsoft.com/office/officeart/2005/8/layout/vList5"/>
    <dgm:cxn modelId="{0C232BB0-0056-4DCF-A2BF-CBD4A9D3F92E}" srcId="{8B9F9854-8CDC-4A40-8E95-AE1F1A7EB0A9}" destId="{153DC963-D99D-4AB4-B1C3-1238AC1D327A}" srcOrd="2" destOrd="0" parTransId="{41BCA4A7-BFF8-4738-8FB4-4CDAEDB1F71F}" sibTransId="{E8A8396D-EB4A-4A31-9381-401AD9928736}"/>
    <dgm:cxn modelId="{659488B3-2BEC-4279-A2F7-3B79B9017434}" type="presOf" srcId="{054294AC-2154-4B48-A3AA-591FA6541D24}" destId="{6583D6F5-FB55-4729-B9E6-537FB01FE72D}" srcOrd="0" destOrd="0" presId="urn:microsoft.com/office/officeart/2005/8/layout/vList5"/>
    <dgm:cxn modelId="{C4CDA9B4-12C3-48F3-980E-28F17B46F086}" srcId="{8C5F12A6-94E5-4E05-8B4B-AF004C82822A}" destId="{242D476D-D7E1-4CA2-83BC-374E98B2433F}" srcOrd="3" destOrd="0" parTransId="{B22F8495-BFE8-436A-B9D1-FB8D959F7AAA}" sibTransId="{C4CED3E0-A2AC-4700-AC8F-7B6A244140A4}"/>
    <dgm:cxn modelId="{662DCBC1-0F46-4BB9-92EF-F102A25E52F4}" srcId="{C0DD242D-7B80-4B93-BE92-BC7052890CB2}" destId="{054294AC-2154-4B48-A3AA-591FA6541D24}" srcOrd="2" destOrd="0" parTransId="{A7AE7CE8-3C4C-41D5-82A1-2C825DCCB49F}" sibTransId="{D7AD7960-B14F-4CC2-9CB3-9716DE624D29}"/>
    <dgm:cxn modelId="{0A129BCC-BCA8-40A1-8C34-F4022862C344}" type="presOf" srcId="{D9D9983C-4E46-4BAB-81E6-ADB89E35EB32}" destId="{2A756962-BB5E-463A-B6B5-79CB227DF696}" srcOrd="0" destOrd="2" presId="urn:microsoft.com/office/officeart/2005/8/layout/vList5"/>
    <dgm:cxn modelId="{0D80CDDF-BA8A-4AE1-B168-DB9BBD7B58DB}" type="presOf" srcId="{7A44D69B-6FD3-443A-8ECC-DA13C4152FB3}" destId="{B5986AEC-E190-4A4B-A008-67F00A3C3930}" srcOrd="0" destOrd="0" presId="urn:microsoft.com/office/officeart/2005/8/layout/vList5"/>
    <dgm:cxn modelId="{47468BE0-4589-4220-BAA4-1990F17E41BE}" srcId="{8B9F9854-8CDC-4A40-8E95-AE1F1A7EB0A9}" destId="{7A58FA1B-F545-45E8-B14C-4DA7BBCABCCB}" srcOrd="1" destOrd="0" parTransId="{E21767AE-E2F3-409F-B17D-C6A5EF845138}" sibTransId="{0F7AB409-54F3-4AF2-B380-25F94081194A}"/>
    <dgm:cxn modelId="{D3B43885-370D-4AE7-8220-0243E471E6FA}" type="presParOf" srcId="{EB8A2F79-2891-4DA8-92EA-B7AEA049F6C5}" destId="{2647923A-0674-4A34-AE60-271C392544CF}" srcOrd="0" destOrd="0" presId="urn:microsoft.com/office/officeart/2005/8/layout/vList5"/>
    <dgm:cxn modelId="{1C01A487-628E-40A0-8F32-F6E3F991404E}" type="presParOf" srcId="{2647923A-0674-4A34-AE60-271C392544CF}" destId="{ED605D3A-6542-46C2-900F-FC7E68FEBD61}" srcOrd="0" destOrd="0" presId="urn:microsoft.com/office/officeart/2005/8/layout/vList5"/>
    <dgm:cxn modelId="{38FC5DCF-1174-4C60-81CC-87AE03F5B525}" type="presParOf" srcId="{2647923A-0674-4A34-AE60-271C392544CF}" destId="{FD366596-FCD9-4E6F-A3F8-40147A883594}" srcOrd="1" destOrd="0" presId="urn:microsoft.com/office/officeart/2005/8/layout/vList5"/>
    <dgm:cxn modelId="{7D2CA4E0-8C0B-4BAE-BFAD-0616616ADBB2}" type="presParOf" srcId="{EB8A2F79-2891-4DA8-92EA-B7AEA049F6C5}" destId="{3DEFA3EC-B014-4E80-BA8A-AD7F05E79B8B}" srcOrd="1" destOrd="0" presId="urn:microsoft.com/office/officeart/2005/8/layout/vList5"/>
    <dgm:cxn modelId="{83FB10D9-447F-459F-A63D-FA6E1507A229}" type="presParOf" srcId="{EB8A2F79-2891-4DA8-92EA-B7AEA049F6C5}" destId="{72498DF9-5D01-4216-85BF-B44CD0203C47}" srcOrd="2" destOrd="0" presId="urn:microsoft.com/office/officeart/2005/8/layout/vList5"/>
    <dgm:cxn modelId="{0152546C-5191-46DD-BD9F-A6C4314D389B}" type="presParOf" srcId="{72498DF9-5D01-4216-85BF-B44CD0203C47}" destId="{FC4C59F0-DE08-4B15-BFC9-7CAF3FD299FD}" srcOrd="0" destOrd="0" presId="urn:microsoft.com/office/officeart/2005/8/layout/vList5"/>
    <dgm:cxn modelId="{A74FC477-61D5-4313-8821-C48351F74A3F}" type="presParOf" srcId="{72498DF9-5D01-4216-85BF-B44CD0203C47}" destId="{2A756962-BB5E-463A-B6B5-79CB227DF696}" srcOrd="1" destOrd="0" presId="urn:microsoft.com/office/officeart/2005/8/layout/vList5"/>
    <dgm:cxn modelId="{0DAF93FD-88DE-46C4-880F-C1DF22A09F91}" type="presParOf" srcId="{EB8A2F79-2891-4DA8-92EA-B7AEA049F6C5}" destId="{14E81BE6-44BC-4134-A96F-0BAADF7D22FE}" srcOrd="3" destOrd="0" presId="urn:microsoft.com/office/officeart/2005/8/layout/vList5"/>
    <dgm:cxn modelId="{18164DD0-D7EC-4967-9943-B4D63CD6E51E}" type="presParOf" srcId="{EB8A2F79-2891-4DA8-92EA-B7AEA049F6C5}" destId="{1BDB723E-DB6B-4803-A2F7-32FBCCCE91D8}" srcOrd="4" destOrd="0" presId="urn:microsoft.com/office/officeart/2005/8/layout/vList5"/>
    <dgm:cxn modelId="{C6577E4D-FC90-443D-A5FF-75CF32B65D9F}" type="presParOf" srcId="{1BDB723E-DB6B-4803-A2F7-32FBCCCE91D8}" destId="{6583D6F5-FB55-4729-B9E6-537FB01FE72D}" srcOrd="0" destOrd="0" presId="urn:microsoft.com/office/officeart/2005/8/layout/vList5"/>
    <dgm:cxn modelId="{D396C9C9-3E27-466B-B6E6-CCFDA44779DA}" type="presParOf" srcId="{1BDB723E-DB6B-4803-A2F7-32FBCCCE91D8}" destId="{B5986AEC-E190-4A4B-A008-67F00A3C39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66596-FCD9-4E6F-A3F8-40147A883594}">
      <dsp:nvSpPr>
        <dsp:cNvPr id="0" name=""/>
        <dsp:cNvSpPr/>
      </dsp:nvSpPr>
      <dsp:spPr>
        <a:xfrm rot="5400000">
          <a:off x="7050816" y="-2823619"/>
          <a:ext cx="1315279" cy="7255017"/>
        </a:xfrm>
        <a:prstGeom prst="round2Same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Completed between </a:t>
          </a:r>
          <a:r>
            <a:rPr lang="en-US" sz="12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Lonand</a:t>
          </a:r>
          <a:r>
            <a:rPr lang="en-US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IN" sz="1200" b="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Phaltan</a:t>
          </a:r>
          <a:r>
            <a:rPr lang="en-IN" sz="12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 (Km 25.98). </a:t>
          </a:r>
          <a:endParaRPr lang="en-IN" sz="12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0" kern="1200" dirty="0">
              <a:latin typeface="Tahoma" pitchFamily="34" charset="0"/>
              <a:ea typeface="Tahoma" pitchFamily="34" charset="0"/>
              <a:cs typeface="Tahoma" pitchFamily="34" charset="0"/>
            </a:rPr>
            <a:t>Trains services operates on OTOS system between </a:t>
          </a:r>
          <a:r>
            <a:rPr lang="en-IN" sz="1200" b="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Lonand</a:t>
          </a:r>
          <a:r>
            <a:rPr lang="en-IN" sz="1200" b="0" kern="1200" dirty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IN" sz="1200" b="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Phaltan</a:t>
          </a:r>
          <a:endParaRPr lang="en-IN" sz="12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Work for new BG line between </a:t>
          </a:r>
          <a:r>
            <a:rPr lang="en-IN" sz="12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Phaltan</a:t>
          </a:r>
          <a:r>
            <a:rPr lang="en-IN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 &amp; Baramati is under progress (Target: JUNE 2027)</a:t>
          </a:r>
        </a:p>
      </dsp:txBody>
      <dsp:txXfrm rot="-5400000">
        <a:off x="4080948" y="210456"/>
        <a:ext cx="7190810" cy="1186865"/>
      </dsp:txXfrm>
    </dsp:sp>
    <dsp:sp modelId="{ED605D3A-6542-46C2-900F-FC7E68FEBD61}">
      <dsp:nvSpPr>
        <dsp:cNvPr id="0" name=""/>
        <dsp:cNvSpPr/>
      </dsp:nvSpPr>
      <dsp:spPr>
        <a:xfrm>
          <a:off x="28367" y="712"/>
          <a:ext cx="4080947" cy="1605788"/>
        </a:xfrm>
        <a:prstGeom prst="roundRect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itchFamily="34" charset="0"/>
              <a:ea typeface="Tahoma" pitchFamily="34" charset="0"/>
              <a:cs typeface="Tahoma" pitchFamily="34" charset="0"/>
            </a:rPr>
            <a:t>Project Status</a:t>
          </a:r>
          <a:endParaRPr lang="en-IN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6755" y="79100"/>
        <a:ext cx="3924171" cy="1449012"/>
      </dsp:txXfrm>
    </dsp:sp>
    <dsp:sp modelId="{2A756962-BB5E-463A-B6B5-79CB227DF696}">
      <dsp:nvSpPr>
        <dsp:cNvPr id="0" name=""/>
        <dsp:cNvSpPr/>
      </dsp:nvSpPr>
      <dsp:spPr>
        <a:xfrm rot="5400000">
          <a:off x="6946055" y="-815224"/>
          <a:ext cx="1524800" cy="7255017"/>
        </a:xfrm>
        <a:prstGeom prst="round2Same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Trains between </a:t>
          </a:r>
          <a:r>
            <a:rPr lang="en-IN" sz="12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Miraj–Daund</a:t>
          </a:r>
          <a:r>
            <a:rPr lang="en-IN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 require engine reversal &amp; load shifting at GIT Yard / </a:t>
          </a:r>
          <a:r>
            <a:rPr lang="en-IN" sz="12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Pune</a:t>
          </a:r>
          <a:endParaRPr lang="en-IN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Freight: 5–6 rakes/day handled at GIT Yard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Coaching trains: 5–6 trains/day require reversal at Pune </a:t>
          </a:r>
          <a:r>
            <a:rPr lang="en-IN" sz="1200" kern="1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(Few coaching trains can be diverted in future)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Each reversal causes 20–25 minutes platform occupancy.</a:t>
          </a:r>
        </a:p>
      </dsp:txBody>
      <dsp:txXfrm rot="-5400000">
        <a:off x="4080947" y="2124319"/>
        <a:ext cx="7180582" cy="1375930"/>
      </dsp:txXfrm>
    </dsp:sp>
    <dsp:sp modelId="{FC4C59F0-DE08-4B15-BFC9-7CAF3FD299FD}">
      <dsp:nvSpPr>
        <dsp:cNvPr id="0" name=""/>
        <dsp:cNvSpPr/>
      </dsp:nvSpPr>
      <dsp:spPr>
        <a:xfrm>
          <a:off x="0" y="1748153"/>
          <a:ext cx="4080947" cy="2128262"/>
        </a:xfrm>
        <a:prstGeom prst="roundRect">
          <a:avLst/>
        </a:prstGeom>
        <a:gradFill flip="none" rotWithShape="0">
          <a:gsLst>
            <a:gs pos="0">
              <a:schemeClr val="accent5">
                <a:hueOff val="-6076075"/>
                <a:satOff val="-413"/>
                <a:lumOff val="981"/>
                <a:shade val="30000"/>
                <a:satMod val="115000"/>
              </a:schemeClr>
            </a:gs>
            <a:gs pos="50000">
              <a:schemeClr val="accent5">
                <a:hueOff val="-6076075"/>
                <a:satOff val="-413"/>
                <a:lumOff val="981"/>
                <a:shade val="67500"/>
                <a:satMod val="115000"/>
              </a:schemeClr>
            </a:gs>
            <a:gs pos="100000">
              <a:schemeClr val="accent5">
                <a:hueOff val="-6076075"/>
                <a:satOff val="-413"/>
                <a:lumOff val="981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itchFamily="34" charset="0"/>
              <a:ea typeface="Tahoma" pitchFamily="34" charset="0"/>
              <a:cs typeface="Tahoma" pitchFamily="34" charset="0"/>
            </a:rPr>
            <a:t>Current Operational Issues</a:t>
          </a:r>
          <a:endParaRPr lang="en-IN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3893" y="1852046"/>
        <a:ext cx="3873161" cy="1920476"/>
      </dsp:txXfrm>
    </dsp:sp>
    <dsp:sp modelId="{B5986AEC-E190-4A4B-A008-67F00A3C3930}">
      <dsp:nvSpPr>
        <dsp:cNvPr id="0" name=""/>
        <dsp:cNvSpPr/>
      </dsp:nvSpPr>
      <dsp:spPr>
        <a:xfrm rot="5400000">
          <a:off x="7118877" y="1273242"/>
          <a:ext cx="1179157" cy="7255017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latin typeface="Tahoma" pitchFamily="34" charset="0"/>
              <a:ea typeface="Tahoma" pitchFamily="34" charset="0"/>
              <a:cs typeface="Tahoma" pitchFamily="34" charset="0"/>
            </a:rPr>
            <a:t>Decongestion of Pune station &amp; GIT yard</a:t>
          </a:r>
        </a:p>
      </dsp:txBody>
      <dsp:txXfrm rot="-5400000">
        <a:off x="4080947" y="4368734"/>
        <a:ext cx="7197455" cy="1064033"/>
      </dsp:txXfrm>
    </dsp:sp>
    <dsp:sp modelId="{6583D6F5-FB55-4729-B9E6-537FB01FE72D}">
      <dsp:nvSpPr>
        <dsp:cNvPr id="0" name=""/>
        <dsp:cNvSpPr/>
      </dsp:nvSpPr>
      <dsp:spPr>
        <a:xfrm>
          <a:off x="0" y="4017785"/>
          <a:ext cx="4080947" cy="1765932"/>
        </a:xfrm>
        <a:prstGeom prst="roundRect">
          <a:avLst/>
        </a:prstGeom>
        <a:gradFill flip="none" rotWithShape="0">
          <a:gsLst>
            <a:gs pos="0">
              <a:schemeClr val="accent5">
                <a:hueOff val="-12152150"/>
                <a:satOff val="-826"/>
                <a:lumOff val="1961"/>
                <a:shade val="30000"/>
                <a:satMod val="115000"/>
              </a:schemeClr>
            </a:gs>
            <a:gs pos="50000">
              <a:schemeClr val="accent5">
                <a:hueOff val="-12152150"/>
                <a:satOff val="-826"/>
                <a:lumOff val="1961"/>
                <a:shade val="67500"/>
                <a:satMod val="115000"/>
              </a:schemeClr>
            </a:gs>
            <a:gs pos="100000">
              <a:schemeClr val="accent5">
                <a:hueOff val="-12152150"/>
                <a:satOff val="-826"/>
                <a:lumOff val="1961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itchFamily="34" charset="0"/>
              <a:ea typeface="Tahoma" pitchFamily="34" charset="0"/>
              <a:cs typeface="Tahoma" pitchFamily="34" charset="0"/>
            </a:rPr>
            <a:t>Post - Completion Benefits</a:t>
          </a:r>
          <a:endParaRPr lang="en-IN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86206" y="4103991"/>
        <a:ext cx="3908535" cy="1593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80F02-68F8-4331-86E0-1042D1715F2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983"/>
            <a:ext cx="539369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39E9F-8A06-48F2-AB98-7882599AC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1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39E9F-8A06-48F2-AB98-7882599AC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0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16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3dea45682f3_78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58938" y="0"/>
            <a:ext cx="6218238" cy="3498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6" name="Google Shape;1466;g3dea45682f3_78_7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865958" cy="34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g3dea45682f3_78_7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865958" cy="34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8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39E9F-8A06-48F2-AB98-7882599AC2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3de70d56fbd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3de70d56fbd_0_487:notes"/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340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d54357a744_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3d54357a744_25_0:notes"/>
          <p:cNvSpPr txBox="1">
            <a:spLocks noGrp="1"/>
          </p:cNvSpPr>
          <p:nvPr>
            <p:ph type="body" idx="1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474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3d600a585ac_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58938" y="0"/>
            <a:ext cx="6218238" cy="3498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6" name="Google Shape;1536;g3d600a585ac_6_2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865958" cy="34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g3d600a585ac_6_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865958" cy="34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025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3de70d56fbd_23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3" name="Google Shape;1633;g3de70d56fbd_23_174:notes"/>
          <p:cNvSpPr txBox="1">
            <a:spLocks noGrp="1"/>
          </p:cNvSpPr>
          <p:nvPr>
            <p:ph type="body" idx="1"/>
          </p:nvPr>
        </p:nvSpPr>
        <p:spPr>
          <a:xfrm>
            <a:off x="662820" y="5065654"/>
            <a:ext cx="5302557" cy="47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g3de70d56fbd_23_174:notes"/>
          <p:cNvSpPr txBox="1">
            <a:spLocks noGrp="1"/>
          </p:cNvSpPr>
          <p:nvPr>
            <p:ph type="sldNum" idx="12"/>
          </p:nvPr>
        </p:nvSpPr>
        <p:spPr>
          <a:xfrm>
            <a:off x="3754446" y="10129456"/>
            <a:ext cx="2872218" cy="53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846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3d600a585ac_1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3d600a585ac_11_20:notes"/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942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3de6d7b7a5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3de6d7b7a5d_0_240:notes"/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364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3de6d7b7a5d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3de6d7b7a5d_0_296:notes"/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2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>
          <a:extLst>
            <a:ext uri="{FF2B5EF4-FFF2-40B4-BE49-F238E27FC236}">
              <a16:creationId xmlns:a16="http://schemas.microsoft.com/office/drawing/2014/main" id="{F4708ADE-A5BB-25B6-EE90-464675761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dea45682f3_8_119:notes">
            <a:extLst>
              <a:ext uri="{FF2B5EF4-FFF2-40B4-BE49-F238E27FC236}">
                <a16:creationId xmlns:a16="http://schemas.microsoft.com/office/drawing/2014/main" id="{E4A7FD71-E28C-65E6-F4F1-7F5832916F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8345" y="3849232"/>
            <a:ext cx="9426751" cy="314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75" tIns="48525" rIns="97075" bIns="48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753" name="Google Shape;753;g3dea45682f3_8_119:notes">
            <a:extLst>
              <a:ext uri="{FF2B5EF4-FFF2-40B4-BE49-F238E27FC236}">
                <a16:creationId xmlns:a16="http://schemas.microsoft.com/office/drawing/2014/main" id="{095FC784-2716-EB26-0CA8-66BA1295A5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90913" y="996950"/>
            <a:ext cx="4802187" cy="2701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1265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3dea45682f3_8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3dea45682f3_8_218:notes"/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028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3de6d7b7a5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3de6d7b7a5d_0_245:notes"/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753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>
          <a:extLst>
            <a:ext uri="{FF2B5EF4-FFF2-40B4-BE49-F238E27FC236}">
              <a16:creationId xmlns:a16="http://schemas.microsoft.com/office/drawing/2014/main" id="{EEF017E9-3433-A2B3-4AB4-0CD2C40F3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3dea45682f3_20_0:notes">
            <a:extLst>
              <a:ext uri="{FF2B5EF4-FFF2-40B4-BE49-F238E27FC236}">
                <a16:creationId xmlns:a16="http://schemas.microsoft.com/office/drawing/2014/main" id="{8C1F35B0-8A25-B228-E2B0-F7FE06593A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3dea45682f3_20_0:notes">
            <a:extLst>
              <a:ext uri="{FF2B5EF4-FFF2-40B4-BE49-F238E27FC236}">
                <a16:creationId xmlns:a16="http://schemas.microsoft.com/office/drawing/2014/main" id="{164E0123-40C4-B6DD-D010-72CB6AD46F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165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3d607ce27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800100"/>
            <a:ext cx="7107238" cy="399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3d607ce27b0_0_0:notes"/>
          <p:cNvSpPr txBox="1">
            <a:spLocks noGrp="1"/>
          </p:cNvSpPr>
          <p:nvPr>
            <p:ph type="body" idx="1"/>
          </p:nvPr>
        </p:nvSpPr>
        <p:spPr>
          <a:xfrm>
            <a:off x="662819" y="5065654"/>
            <a:ext cx="5302547" cy="479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868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3de70d56fbd_25_81:notes"/>
          <p:cNvSpPr txBox="1">
            <a:spLocks noGrp="1"/>
          </p:cNvSpPr>
          <p:nvPr>
            <p:ph type="body" idx="1"/>
          </p:nvPr>
        </p:nvSpPr>
        <p:spPr>
          <a:xfrm>
            <a:off x="985618" y="4654531"/>
            <a:ext cx="7884814" cy="38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775" tIns="105775" rIns="105775" bIns="10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/>
          </a:p>
        </p:txBody>
      </p:sp>
      <p:sp>
        <p:nvSpPr>
          <p:cNvPr id="1782" name="Google Shape;1782;g3de70d56fbd_25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1209675"/>
            <a:ext cx="5799137" cy="3262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3" name="Google Shape;1783;g3de70d56fbd_25_81:notes"/>
          <p:cNvSpPr txBox="1">
            <a:spLocks noGrp="1"/>
          </p:cNvSpPr>
          <p:nvPr>
            <p:ph type="ftr" idx="11"/>
          </p:nvPr>
        </p:nvSpPr>
        <p:spPr>
          <a:xfrm>
            <a:off x="4" y="12073437"/>
            <a:ext cx="2884971" cy="63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000" tIns="50500" rIns="101000" bIns="505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174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39E9F-8A06-48F2-AB98-7882599AC2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dea45682f3_8_107:notes"/>
          <p:cNvSpPr txBox="1">
            <a:spLocks noGrp="1"/>
          </p:cNvSpPr>
          <p:nvPr>
            <p:ph type="body" idx="1"/>
          </p:nvPr>
        </p:nvSpPr>
        <p:spPr>
          <a:xfrm>
            <a:off x="1198598" y="3563993"/>
            <a:ext cx="9588783" cy="291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75" tIns="48525" rIns="97075" bIns="48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60" name="Google Shape;760;g3dea45682f3_8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923925"/>
            <a:ext cx="4445000" cy="2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445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B0AD5-3E43-A1CA-6E8C-3B3E72B3A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53715-4BE5-894F-0F1C-B440FC50D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9713" y="800100"/>
            <a:ext cx="7107238" cy="3998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93407-A8E3-600E-C658-7692179CB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ABF6A-942A-628D-E88C-CCC58DE52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D0C6-959C-405E-9E35-A7C39E468E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39E9F-8A06-48F2-AB98-7882599AC2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3de70d56fbd_0_52:notes"/>
          <p:cNvSpPr txBox="1">
            <a:spLocks noGrp="1"/>
          </p:cNvSpPr>
          <p:nvPr>
            <p:ph type="body" idx="1"/>
          </p:nvPr>
        </p:nvSpPr>
        <p:spPr>
          <a:xfrm>
            <a:off x="615926" y="5237349"/>
            <a:ext cx="4927356" cy="496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300"/>
          </a:p>
        </p:txBody>
      </p:sp>
      <p:sp>
        <p:nvSpPr>
          <p:cNvPr id="1109" name="Google Shape;1109;g3de70d56fb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92138" y="828675"/>
            <a:ext cx="7343776" cy="4132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24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3de70d56fbd_0_52:notes"/>
          <p:cNvSpPr txBox="1">
            <a:spLocks noGrp="1"/>
          </p:cNvSpPr>
          <p:nvPr>
            <p:ph type="body" idx="1"/>
          </p:nvPr>
        </p:nvSpPr>
        <p:spPr>
          <a:xfrm>
            <a:off x="615926" y="5237349"/>
            <a:ext cx="4927356" cy="496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300"/>
          </a:p>
        </p:txBody>
      </p:sp>
      <p:sp>
        <p:nvSpPr>
          <p:cNvPr id="1109" name="Google Shape;1109;g3de70d56fb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92138" y="828675"/>
            <a:ext cx="7343776" cy="4132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24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3dea45682f3_75_59:notes"/>
          <p:cNvSpPr txBox="1">
            <a:spLocks noGrp="1"/>
          </p:cNvSpPr>
          <p:nvPr>
            <p:ph type="body" idx="1"/>
          </p:nvPr>
        </p:nvSpPr>
        <p:spPr>
          <a:xfrm>
            <a:off x="615926" y="5237349"/>
            <a:ext cx="4927356" cy="496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300"/>
          </a:p>
        </p:txBody>
      </p:sp>
      <p:sp>
        <p:nvSpPr>
          <p:cNvPr id="1137" name="Google Shape;1137;g3dea45682f3_7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92138" y="828675"/>
            <a:ext cx="7343776" cy="4132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44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3dea45682f3_75_4:notes"/>
          <p:cNvSpPr txBox="1">
            <a:spLocks noGrp="1"/>
          </p:cNvSpPr>
          <p:nvPr>
            <p:ph type="body" idx="1"/>
          </p:nvPr>
        </p:nvSpPr>
        <p:spPr>
          <a:xfrm>
            <a:off x="744962" y="6049111"/>
            <a:ext cx="5956668" cy="572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300" dirty="0"/>
          </a:p>
        </p:txBody>
      </p:sp>
      <p:sp>
        <p:nvSpPr>
          <p:cNvPr id="1409" name="Google Shape;1409;g3dea45682f3_7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19113" y="968375"/>
            <a:ext cx="8488363" cy="477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691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C826-705D-9BC4-2726-5F4CD2B9D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D4B7E-2B3B-9FF1-3C40-F1E959376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687E8-26EF-100C-F850-771EEE5C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D9A98-2504-0914-413C-967D9FF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CC366-CB14-675C-5072-2DEBFBFF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2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2EDF-558E-2A1C-ACE5-46CA7EE1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96DC4-F73B-3511-A4A6-A5E9138B1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1466C-C84D-C6D6-A482-E06ACD2E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929D5-5CA3-BC37-126F-A90754A7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D66C-247D-3AC1-9372-61D8AE89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000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58001-E652-B4F9-E321-D21872D75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D0594-E9B6-901C-6591-11312B774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9F133-0061-EBB9-EB74-40E77389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4B1F7-E020-D420-CBAC-3BAADB2C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6807-4A59-57BE-36A4-EE31E056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25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943735" y="142493"/>
            <a:ext cx="83044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0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806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21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71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1"/>
          <p:cNvSpPr txBox="1">
            <a:spLocks noGrp="1"/>
          </p:cNvSpPr>
          <p:nvPr>
            <p:ph type="dt" idx="10"/>
          </p:nvPr>
        </p:nvSpPr>
        <p:spPr>
          <a:xfrm>
            <a:off x="381000" y="6356342"/>
            <a:ext cx="173082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850" tIns="20400" rIns="40850" bIns="20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p71"/>
          <p:cNvSpPr txBox="1">
            <a:spLocks noGrp="1"/>
          </p:cNvSpPr>
          <p:nvPr>
            <p:ph type="ftr" idx="11"/>
          </p:nvPr>
        </p:nvSpPr>
        <p:spPr>
          <a:xfrm>
            <a:off x="4038600" y="6356342"/>
            <a:ext cx="41148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850" tIns="20400" rIns="40850" bIns="20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71"/>
          <p:cNvSpPr txBox="1">
            <a:spLocks noGrp="1"/>
          </p:cNvSpPr>
          <p:nvPr>
            <p:ph type="sldNum" idx="12"/>
          </p:nvPr>
        </p:nvSpPr>
        <p:spPr>
          <a:xfrm>
            <a:off x="10271349" y="6356342"/>
            <a:ext cx="153965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850" tIns="20400" rIns="40850" bIns="20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12" name="Google Shape;412;p71"/>
          <p:cNvSpPr txBox="1">
            <a:spLocks noGrp="1"/>
          </p:cNvSpPr>
          <p:nvPr>
            <p:ph type="ctrTitle"/>
          </p:nvPr>
        </p:nvSpPr>
        <p:spPr>
          <a:xfrm>
            <a:off x="693683" y="879635"/>
            <a:ext cx="6192892" cy="1198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2100" tIns="20400" rIns="40850" bIns="204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/>
            </a:lvl9pPr>
          </a:lstStyle>
          <a:p>
            <a:endParaRPr/>
          </a:p>
        </p:txBody>
      </p:sp>
      <p:sp>
        <p:nvSpPr>
          <p:cNvPr id="413" name="Google Shape;413;p71"/>
          <p:cNvSpPr txBox="1">
            <a:spLocks noGrp="1"/>
          </p:cNvSpPr>
          <p:nvPr>
            <p:ph type="body" idx="1"/>
          </p:nvPr>
        </p:nvSpPr>
        <p:spPr>
          <a:xfrm>
            <a:off x="693740" y="2705424"/>
            <a:ext cx="10745787" cy="327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850" tIns="20400" rIns="40850" bIns="20400" anchor="t" anchorCtr="0">
            <a:normAutofit/>
          </a:bodyPr>
          <a:lstStyle>
            <a:lvl1pPr marL="609585" lvl="0" indent="-38099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1pPr>
            <a:lvl2pPr marL="1219170" lvl="1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3pPr>
            <a:lvl4pPr marL="2438339" lvl="3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4pPr>
            <a:lvl5pPr marL="3047924" lvl="4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5pPr>
            <a:lvl6pPr marL="3657509" lvl="5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6pPr>
            <a:lvl7pPr marL="4267093" lvl="6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7pPr>
            <a:lvl8pPr marL="4876678" lvl="7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8pPr>
            <a:lvl9pPr marL="5486263" lvl="8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64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365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042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746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744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E6A2-5BC0-356A-0CA5-1E3967A3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ED94C-1078-0D95-82D1-DC9B022D7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AD4D6-4056-3BE1-21E2-9533FCC0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40E55-380C-678F-AAAC-DC50420D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2F7C-4CCB-B0FA-B9FC-9E9C62A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500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7894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9468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056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018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9902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427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943735" y="142493"/>
            <a:ext cx="83044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0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008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684E-E523-4F29-9E0D-D391DEE22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A9A91-7FE7-423E-975C-BAF486628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756C-26F3-4A5F-863E-9BC7ECA7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7DC3D-6D58-4947-8D8A-35BC0606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7B7A6-F15D-4042-AF58-377F5DBD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5074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C6F6-0662-4A13-9241-EE280146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06E56-7D8D-44C8-8DCA-C2A367494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ED6CE-9C6C-45BE-AA73-F0A8B10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9B1E-9CA1-4022-AA39-DCD0E543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DE60B-C89D-4DA2-8DB3-D1E14DCD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5999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54DA-FBC5-4CC6-9EFF-63B12FB7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DD5F8-A623-4E78-B37A-E01F6AE12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298C-7FDE-4EA6-AFCC-E23D0EEE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A4B90-4915-49B2-9201-5E39E0B4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8AA17-5828-4403-B3AC-C44BD53B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0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6362-0AE1-8D92-08C1-67D02FC4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15E9D-023D-69E1-732C-6CEB49886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8C1D0-3B15-BF3C-2940-FC274359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BFAEA-ADF8-A0AC-5A24-F619CB88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D8AC-CAB4-B05D-6CA7-B4F46230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944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15F2-60ED-4DA1-A8CA-0276F0BE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223D-4462-426A-9382-6CFA17E53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B9CF2-CA9C-4F9F-8177-D10146A02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BE39E-E94C-46F9-A252-82D7F8F0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750E3-BD5B-4B8B-9423-530B0C13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E8B05-32AE-4F66-BC5D-6B9274E2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9519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1B72-85A0-436F-ADAC-0E31363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4EFBA-94D1-48C2-9310-27CA811CA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82C4F-6AB6-43DF-957C-79A376588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A1C1C-EF6C-436F-9BAC-64B44FCC3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33FAC-0DDE-492B-9301-53513D0E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D1467-BC1E-423B-BEFC-7AA9A0EC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7A1F0-8D7A-4E1C-A785-5562CA60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AEED6-AC6A-45FA-BE8B-CEB6F404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0270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1A74-4EB4-48A6-ACFA-7E35C3F9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0D7B4-5005-41E7-B9E0-BE0701CE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4F919-7FAF-4ECC-807B-6B4C191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EFA26-2D12-4D08-8F9F-DB92519A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328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70D43-DE98-415E-AF25-2DB4DFDB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97B21-5311-42FA-B354-BE429739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B5E76-E26C-4995-9B4C-CFEC56E1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698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2A4A-322B-442E-9F26-2AE7E7C6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51A85-7375-472A-A2A8-9D6BB705D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3842D-A977-4198-BED2-8042DD26D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22303-9834-4724-A80E-C813F6DE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7A812-01AB-4C03-B117-644E6FDE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9BC7C-2D57-471C-B623-067CC2F4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8847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685E-16DA-4E4D-A9FC-A6FD1007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02AF1-AB65-469C-9F09-117B7E83A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F615B-FD6A-4D8B-90B5-C8EAD6806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A5463-EB57-47F2-A07C-9C17B11D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F7B70-061A-4ACC-B00E-F9D0F847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1BB7E-A86F-4098-85D8-3E28F166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402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1137-8B37-4B08-B861-67956AE2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05A20-2CFD-45DD-B0BB-32A3010A2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FFB08-655D-4D22-9571-C42218EC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C8D0C-D9B6-479D-8B35-EC366FCA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99207-3135-4798-AF2E-DBB77779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4187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C99E1F-FB46-4C8D-92FF-455B82051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73502-479F-453D-A285-C5D50C052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C80C5-3A70-4CAB-8C5A-C44E20D2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39E7-8CDF-46E0-B59F-77BFA5F0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11A7-72A6-4E2A-90C1-8B8F1EE6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7179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E277-83B2-5624-9DD8-2E8D94336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ADC97-8296-2994-C3EA-41DD9B1F6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4EEDB-808F-14D2-BDBB-85E51F5E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09664-F317-57A9-145A-37CBCF78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AD3F2-1276-A2A5-241A-E3DB3097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375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F970-537F-FD8E-670F-7D13D138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661B-3719-CB81-8BAF-3E0960B22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7E02D-9CE8-0889-C4CE-4748D627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615AB-0D25-70CB-E201-946782EF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750AC-A14D-8874-54D4-B3C726F4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766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4B34-4F44-165A-209C-96DFCE8D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EFAB-353E-E948-EE20-CFFDB1108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FBA46-1F76-6D8D-A592-502ABBE07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C4C03-2F44-7D49-7D1A-2B41C8DB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4261A-1254-C6E9-17AD-9ABC8EA5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A6559-BC43-7D22-2C64-F25C4335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912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3A82-BC1C-B5DD-6ACF-05DA53A0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3F0A-091E-77B7-2282-C02F47A67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E544F-7C09-CC3C-289D-77D67BD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1A9FE-0701-5BE9-C64D-AFFBF5CA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6AC0-676C-7C29-CD26-C261B7E5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867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75EC-5003-2E51-4F23-F3D54F84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D4BB-3F0D-556A-A110-0EF12680C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71C4B-1BD5-D09F-849B-EF080726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F1EBE-B520-36AA-9EC8-89AF36DA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0986D-C293-B14B-553F-5E28201A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6979C-9AE2-616C-F170-B4C70569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108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D09B-CA2B-BFE9-DF57-E3E89C1B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5808D-40B9-1C43-1AB7-C9ACBF8D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C8184-3078-72D9-FEAB-2F9CAD946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6745-F52F-5CF0-A992-929336BA5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CFEEC-FA22-8529-C530-D908D64E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B0B45-B54E-365D-E2A2-C7FC0FDD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9637E-00AA-3AA1-5B5A-53A06B82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6A905-B75A-EDFA-2AA2-1E63B353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403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7806-ECE8-5E6A-F62E-BA2CBB09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5540-2090-444C-D8BC-F8D209E9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C97E9-E3D4-4BD7-2D91-EF1F1A5B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FF19B-A98F-F404-29ED-231C57DC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145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EDC5E-557A-6A47-35F0-C0D94FF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C93F6-D8D7-D90E-21E6-E0D93D69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4F2CF-8A17-C068-7349-AAB8040D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84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5280-A128-FE05-7ECD-5F406C49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C1E4E-F1AB-0553-EC58-E3ED66BE3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FF2D-B45A-A785-188A-E9BDB1340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A23D4-66F0-AB5B-03A2-3AD1AA1B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60BE5-4D2B-A898-A16F-720C6E08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FD3BA-1C7A-924A-2D14-077F7A7C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863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2AE1-E8BE-E99F-B273-C2F45148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B1C6F-18D5-3EC9-6370-224281404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506A4-5883-FA92-F49A-B4F8A83D2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815D4-DFFB-4737-E17E-2E72A45C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E9EC4-AD81-8CC1-72D0-30B9B637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52B9A-FD2F-CA4F-4FEB-412C85FB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998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FC5B-3774-EE46-172F-2C69C01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1777B-A57B-C30D-20AF-949B694F8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69FB-0998-B77C-6DCC-B8A97D0D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D4DC-B7E5-2FDF-0F8D-16D2F096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06AE8-358B-16E0-2778-FC97B512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9096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D0B08-765A-8F7C-0748-B34B5E520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29657-6D77-24B4-7D95-A79A6EF43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51F4B-6CF9-F294-70E0-A8F5410E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CD29D-3BA5-937B-8964-1A892B7F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7E0A8-19AA-37CA-EC58-96AE03AB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83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D886-30EE-3BF9-F9DB-16C3129C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07A57-1960-0F05-6C50-231D6CB5E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A57CB-E3CA-7796-FF44-2E1D04680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B515D-3ACF-8E1B-718C-593DDA847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CF23C-F65E-9369-7B5A-5B5405FBD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F8D73-934A-6585-3580-045E2309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1EE60-C747-4D5D-31B1-793AE9E4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64218-5C49-9BCA-652C-935B11BE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64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3A7A-BEE7-B264-5AF1-8ECF08E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CDE5A-05DA-50FE-E863-915B294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5E6D9-B467-804D-EB58-5C3A085E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E2A9F-4F76-29AF-6187-FA173552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578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ED539-F994-9E82-43DD-91373FAB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E20F4-78D2-05F1-EBDD-A71A2C7A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5C9AA-3B16-9086-E742-C890949E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12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71B8-F2ED-F5BC-79E2-6339B7BA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5782-7BAC-D7A6-DB78-A3E7FF70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38D89-EBDC-926A-3CB4-0596C935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98363-E391-D37D-0590-C44DCF1E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EA080-344D-7ADD-6F08-B17B6BA7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48954-49E1-C26D-40E0-30D212D5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384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6549-282D-5CF9-FCD5-708CEC22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64A2B-7195-BDE6-FADE-A25CAAEC5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0DCEE-676F-B4BE-7717-8B8251179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D8F3F-D990-AC18-4B62-5708DDF6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65F90-BBB7-1FA1-8D5B-22D7BEFC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53AAB-0A9E-B54D-B1B0-B0794FB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2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4EC5A-F30D-16DB-A9BE-3464ABDC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B033F-67CB-3D87-68DA-25406DC5E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7BF44-C773-FEBD-3457-A1A903728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F7ACF-90F5-4106-8651-17ACB8D08EC4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ED68-30A0-2F88-5D2C-2EBC5D814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7FFAE-5C3C-F6F9-1576-7C65B5182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DB66-50FB-4998-AA9A-6375767226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0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259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62D89-C463-4C70-A543-5E99FFCF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F98E-949D-4458-AB86-5493C7040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24B3-8D1D-4650-A874-090699575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1B86-2A5A-4CF8-80E8-8F0668E963E8}" type="datetimeFigureOut">
              <a:rPr lang="ru-UA" smtClean="0"/>
              <a:t>04/23/2026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E19E1-2DC9-4795-812A-0878A2C95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382D3-E764-4C96-9C6B-54901787B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DF7F-839A-47CF-8A4B-DD213D9EE5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31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81AF4-5660-0E1E-152B-6B1DFE11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1772D-09FB-06FA-6576-A11FA8ACC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45DB1-2979-1A08-88BA-DE3F7375C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57F76-56E9-454F-8533-52D4A56A9459}" type="datetimeFigureOut">
              <a:rPr lang="en-IN" smtClean="0"/>
              <a:t>23-04-2026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CEEDA-638E-9A1A-7AE4-AF923197A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6A5D4-6A8E-E9C8-919C-59D669A6A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02B64-6F32-464A-B238-90CCFB25A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rive.google.com/file/d/1CR9n6EYVuSByuBqGhYl-oBEOiYQJvjaP/view?usp=drive_lin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earth.google.com/earth/d/1Pi_mF5f-lM6U37dHz_SrzVWPORGVFQcJ?usp=shar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38" y="32717"/>
            <a:ext cx="12196335" cy="683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737185" y="32718"/>
            <a:ext cx="6102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Kokila" panose="020B0604020202020204" pitchFamily="34" charset="0"/>
              </a:rPr>
              <a:t>Pune Division, CR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0714" y="1058404"/>
            <a:ext cx="39100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dwardian Script ITC" panose="030303020407070D0804" pitchFamily="66" charset="0"/>
                <a:cs typeface="Kokila" panose="020B0604020202020204" pitchFamily="34" charset="0"/>
              </a:rPr>
              <a:t>Welcomes 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7200" y="2870200"/>
            <a:ext cx="7820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Shri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ca One Heavy"/>
                <a:ea typeface="Roca One Heavy"/>
                <a:cs typeface="Roca One Heavy"/>
                <a:sym typeface="Roca One Heavy"/>
              </a:rPr>
              <a:t>RAJEEV SHRIVASTAVA</a:t>
            </a:r>
            <a:endParaRPr lang="en-I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8365" y="4052776"/>
            <a:ext cx="1005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General Manager               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Central Railway</a:t>
            </a:r>
            <a:endParaRPr lang="en-IN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9001" y="5577771"/>
            <a:ext cx="2630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23.04.26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11" name="Freeform 5"/>
          <p:cNvSpPr/>
          <p:nvPr/>
        </p:nvSpPr>
        <p:spPr>
          <a:xfrm>
            <a:off x="228601" y="162019"/>
            <a:ext cx="1167967" cy="1167967"/>
          </a:xfrm>
          <a:custGeom>
            <a:avLst/>
            <a:gdLst/>
            <a:ahLst/>
            <a:cxnLst/>
            <a:rect l="l" t="t" r="r" b="b"/>
            <a:pathLst>
              <a:path w="1167966" h="1167966">
                <a:moveTo>
                  <a:pt x="0" y="0"/>
                </a:moveTo>
                <a:lnTo>
                  <a:pt x="1167966" y="0"/>
                </a:lnTo>
                <a:lnTo>
                  <a:pt x="1167966" y="1167966"/>
                </a:lnTo>
                <a:lnTo>
                  <a:pt x="0" y="1167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631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C3C1C1-7A91-4199-B9E3-70F6CFD3B5A2}"/>
              </a:ext>
            </a:extLst>
          </p:cNvPr>
          <p:cNvSpPr txBox="1"/>
          <p:nvPr/>
        </p:nvSpPr>
        <p:spPr>
          <a:xfrm>
            <a:off x="485775" y="944508"/>
            <a:ext cx="4962525" cy="19039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🟡 </a:t>
            </a:r>
            <a:r>
              <a:rPr lang="en-I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 Holding Area </a:t>
            </a:r>
          </a:p>
          <a:p>
            <a:pPr>
              <a:lnSpc>
                <a:spcPct val="150000"/>
              </a:lnSpc>
            </a:pPr>
            <a:r>
              <a:rPr lang="en-I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(Seasonal Arrangement)</a:t>
            </a:r>
          </a:p>
          <a:p>
            <a:pPr>
              <a:lnSpc>
                <a:spcPct val="150000"/>
              </a:lnSpc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📍 Location: Platform No. 1 (VIP siding) </a:t>
            </a:r>
          </a:p>
          <a:p>
            <a:pPr>
              <a:lnSpc>
                <a:spcPct val="150000"/>
              </a:lnSpc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📐 Area: ~600 </a:t>
            </a:r>
            <a:r>
              <a:rPr lang="en-IN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sq.m</a:t>
            </a: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👥 Capacity: ~1500 passengers </a:t>
            </a:r>
          </a:p>
          <a:p>
            <a:pPr>
              <a:lnSpc>
                <a:spcPct val="150000"/>
              </a:lnSpc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🕒 Usage: During </a:t>
            </a:r>
            <a:r>
              <a:rPr lang="en-IN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&amp; Festival Rush</a:t>
            </a:r>
            <a:endParaRPr lang="en-I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D8CDD-07BF-4A31-AF8F-66D3E4481F1E}"/>
              </a:ext>
            </a:extLst>
          </p:cNvPr>
          <p:cNvSpPr txBox="1"/>
          <p:nvPr/>
        </p:nvSpPr>
        <p:spPr>
          <a:xfrm>
            <a:off x="476251" y="2935233"/>
            <a:ext cx="4991099" cy="35394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🔵 </a:t>
            </a:r>
            <a:r>
              <a:rPr lang="en-I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Permanent Holding Area </a:t>
            </a:r>
          </a:p>
          <a:p>
            <a:r>
              <a:rPr lang="en-I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(Planned for Rush Management)</a:t>
            </a:r>
          </a:p>
          <a:p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📅 Approval: </a:t>
            </a:r>
            <a:r>
              <a:rPr lang="en-IN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08.03.2026 (GM/CR)</a:t>
            </a: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📐 Area: ~ 6400 </a:t>
            </a:r>
            <a:r>
              <a:rPr lang="en-IN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sq.m</a:t>
            </a: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🏗️ Status: </a:t>
            </a:r>
          </a:p>
          <a:p>
            <a:pPr marL="990575" lvl="1" indent="-380990">
              <a:buFont typeface="Wingdings" panose="05000000000000000000" pitchFamily="2" charset="2"/>
              <a:buChar char="v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Divisional &amp; PFA concurrence obtained </a:t>
            </a:r>
          </a:p>
          <a:p>
            <a:pPr marL="990575" lvl="1" indent="-380990">
              <a:buFont typeface="Wingdings" panose="05000000000000000000" pitchFamily="2" charset="2"/>
              <a:buChar char="v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under review with RITES Ltd (Railway Board compliance)</a:t>
            </a:r>
          </a:p>
          <a:p>
            <a:endParaRPr lang="en-I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N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🛠️ Proposed Amenities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Covered structure (PE Roof)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 Counters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6-meter-wide FOB (Holding Area → Platform)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Toilet Blocks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Systems (Scanners &amp; CCTV)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Lighting Facilities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Desk / War Room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Telecom Systems</a:t>
            </a: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DDB572D-DE04-CB93-0DD5-CED2A29840B3}"/>
              </a:ext>
            </a:extLst>
          </p:cNvPr>
          <p:cNvSpPr/>
          <p:nvPr/>
        </p:nvSpPr>
        <p:spPr>
          <a:xfrm>
            <a:off x="0" y="0"/>
            <a:ext cx="12192000" cy="523875"/>
          </a:xfrm>
          <a:prstGeom prst="snip2DiagRect">
            <a:avLst>
              <a:gd name="adj1" fmla="val 46610"/>
              <a:gd name="adj2" fmla="val 16667"/>
            </a:avLst>
          </a:prstGeom>
          <a:gradFill flip="none" rotWithShape="1">
            <a:gsLst>
              <a:gs pos="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Holding Area at Pune Railway Station</a:t>
            </a:r>
            <a:endParaRPr lang="en-IN" sz="266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25E28-5B9B-53A8-E9CC-318616B4B313}"/>
              </a:ext>
            </a:extLst>
          </p:cNvPr>
          <p:cNvSpPr txBox="1"/>
          <p:nvPr/>
        </p:nvSpPr>
        <p:spPr>
          <a:xfrm>
            <a:off x="6057900" y="942975"/>
            <a:ext cx="5305425" cy="55245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Name of works :- </a:t>
            </a:r>
          </a:p>
          <a:p>
            <a:endParaRPr lang="en-US" sz="500" b="1" dirty="0"/>
          </a:p>
          <a:p>
            <a:r>
              <a:rPr lang="en-US" b="1" dirty="0"/>
              <a:t>Development of Permanent holding area at Pune Railway station for Rush Management. </a:t>
            </a:r>
          </a:p>
          <a:p>
            <a:endParaRPr lang="en-US" dirty="0"/>
          </a:p>
          <a:p>
            <a:r>
              <a:rPr lang="en-US" b="1" dirty="0"/>
              <a:t>Scope of work : 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dirty="0"/>
              <a:t>Civil work (Holding area 6400 sqm with PE roof structure).</a:t>
            </a:r>
          </a:p>
          <a:p>
            <a:pPr marL="342900" indent="-342900">
              <a:buAutoNum type="arabicPeriod"/>
            </a:pPr>
            <a:r>
              <a:rPr lang="en-US" dirty="0"/>
              <a:t>Security scanners, Ticket counters, CCTV system , Telecom system, Firefighting system, Electrical &amp; Plumbing etc.</a:t>
            </a:r>
          </a:p>
          <a:p>
            <a:pPr marL="342900" indent="-342900">
              <a:buAutoNum type="arabicPeriod"/>
            </a:pPr>
            <a:r>
              <a:rPr lang="en-US" dirty="0"/>
              <a:t>Roof top Solar System, </a:t>
            </a:r>
            <a:r>
              <a:rPr lang="en-US" dirty="0" err="1"/>
              <a:t>etc</a:t>
            </a:r>
            <a:r>
              <a:rPr lang="en-US" dirty="0"/>
              <a:t>	   </a:t>
            </a:r>
          </a:p>
          <a:p>
            <a:endParaRPr lang="en-US" dirty="0"/>
          </a:p>
          <a:p>
            <a:r>
              <a:rPr lang="en-US" b="1" dirty="0"/>
              <a:t>Cost - </a:t>
            </a:r>
            <a:r>
              <a:rPr lang="en-US" dirty="0"/>
              <a:t>25.71 Cr</a:t>
            </a:r>
          </a:p>
          <a:p>
            <a:endParaRPr lang="en-US" dirty="0"/>
          </a:p>
          <a:p>
            <a:r>
              <a:rPr lang="en-US" b="1" dirty="0"/>
              <a:t>Status-</a:t>
            </a:r>
            <a:r>
              <a:rPr lang="en-US" dirty="0"/>
              <a:t> Divisional &amp; PFA concurrence obtained.</a:t>
            </a:r>
          </a:p>
          <a:p>
            <a:endParaRPr lang="en-US" dirty="0"/>
          </a:p>
          <a:p>
            <a:r>
              <a:rPr lang="en-US" dirty="0"/>
              <a:t>Proposal is currently with ED/SD&amp;T Since 20.04.2026 in IRPSM for CRB concurrence.</a:t>
            </a:r>
          </a:p>
        </p:txBody>
      </p:sp>
    </p:spTree>
    <p:extLst>
      <p:ext uri="{BB962C8B-B14F-4D97-AF65-F5344CB8AC3E}">
        <p14:creationId xmlns:p14="http://schemas.microsoft.com/office/powerpoint/2010/main" val="228651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Google Shape;1111;p156"/>
          <p:cNvGraphicFramePr/>
          <p:nvPr>
            <p:extLst>
              <p:ext uri="{D42A27DB-BD31-4B8C-83A1-F6EECF244321}">
                <p14:modId xmlns:p14="http://schemas.microsoft.com/office/powerpoint/2010/main" val="575405989"/>
              </p:ext>
            </p:extLst>
          </p:nvPr>
        </p:nvGraphicFramePr>
        <p:xfrm>
          <a:off x="101128" y="414113"/>
          <a:ext cx="11951934" cy="24185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1725">
                  <a:extLst>
                    <a:ext uri="{9D8B030D-6E8A-4147-A177-3AD203B41FA5}">
                      <a16:colId xmlns:a16="http://schemas.microsoft.com/office/drawing/2014/main" val="96134679"/>
                    </a:ext>
                  </a:extLst>
                </a:gridCol>
                <a:gridCol w="799595">
                  <a:extLst>
                    <a:ext uri="{9D8B030D-6E8A-4147-A177-3AD203B41FA5}">
                      <a16:colId xmlns:a16="http://schemas.microsoft.com/office/drawing/2014/main" val="3207566721"/>
                    </a:ext>
                  </a:extLst>
                </a:gridCol>
                <a:gridCol w="648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9662">
                  <a:extLst>
                    <a:ext uri="{9D8B030D-6E8A-4147-A177-3AD203B41FA5}">
                      <a16:colId xmlns:a16="http://schemas.microsoft.com/office/drawing/2014/main" val="804432292"/>
                    </a:ext>
                  </a:extLst>
                </a:gridCol>
              </a:tblGrid>
              <a:tr h="3097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SN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Name of the work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Cost (Cr)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PH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Status &amp; TDC if any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90">
                <a:tc gridSpan="5"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➢"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Sanctioned works at Hadapsar</a:t>
                      </a:r>
                      <a:r>
                        <a:rPr lang="en" sz="1200" b="1" dirty="0">
                          <a:solidFill>
                            <a:srgbClr val="4F81B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1200" b="1" u="none" strike="noStrike" cap="none" dirty="0">
                        <a:solidFill>
                          <a:srgbClr val="4F81B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➢"/>
                      </a:pPr>
                      <a:endParaRPr sz="1300" b="1" u="none" strike="noStrike" cap="none" dirty="0">
                        <a:solidFill>
                          <a:srgbClr val="4F81B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Construction of 01 stabling line with RBPC facility.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7167" marR="7167" marT="5367" marB="25833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18.13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16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TDC: AUG 2026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1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Construction of HL PF- 4 in available railway land along with 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passenger amenities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7.79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53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Tendering under process.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Provision of 06 m wide FOB in Pune end connecting to all PFs.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14.17 </a:t>
                      </a:r>
                      <a:endParaRPr lang="en-US"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53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Tendering under process.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Provision of lighting &amp; lifts facility to PF- 4 along with OHE mast shifting.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4.18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53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Tendering under process.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46">
                <a:tc gridSpan="5"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Char char="➢"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Proposed works at Hadapsar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Char char="➢"/>
                      </a:pP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Additional works ( 2 extended loops)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45.69</a:t>
                      </a:r>
                      <a:endParaRPr sz="120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16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Proposed in UW 2026-27. 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4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Construction of Balance HL PF 4 along with land acquisition &amp; passenge amenities 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32.91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53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Currently with CPM-GSU for compliance of RB.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Rectangle: Diagonal Corners Snipped 2">
            <a:extLst>
              <a:ext uri="{FF2B5EF4-FFF2-40B4-BE49-F238E27FC236}">
                <a16:creationId xmlns:a16="http://schemas.microsoft.com/office/drawing/2014/main" id="{E42F918C-FA7D-03C3-0101-5B4F615697FE}"/>
              </a:ext>
            </a:extLst>
          </p:cNvPr>
          <p:cNvSpPr/>
          <p:nvPr/>
        </p:nvSpPr>
        <p:spPr>
          <a:xfrm>
            <a:off x="0" y="1"/>
            <a:ext cx="12192000" cy="361949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33CCCC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of Works related to Decongest Pune Railway Station</a:t>
            </a:r>
            <a:endParaRPr lang="en-US" sz="2133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9C2015-8CB2-324A-6CE6-5E9568ED2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38321"/>
              </p:ext>
            </p:extLst>
          </p:nvPr>
        </p:nvGraphicFramePr>
        <p:xfrm>
          <a:off x="104774" y="2854325"/>
          <a:ext cx="11953873" cy="3801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7966">
                  <a:extLst>
                    <a:ext uri="{9D8B030D-6E8A-4147-A177-3AD203B41FA5}">
                      <a16:colId xmlns:a16="http://schemas.microsoft.com/office/drawing/2014/main" val="409053013"/>
                    </a:ext>
                  </a:extLst>
                </a:gridCol>
                <a:gridCol w="6202385">
                  <a:extLst>
                    <a:ext uri="{9D8B030D-6E8A-4147-A177-3AD203B41FA5}">
                      <a16:colId xmlns:a16="http://schemas.microsoft.com/office/drawing/2014/main" val="317693288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6867230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48696217"/>
                    </a:ext>
                  </a:extLst>
                </a:gridCol>
                <a:gridCol w="3914772">
                  <a:extLst>
                    <a:ext uri="{9D8B030D-6E8A-4147-A177-3AD203B41FA5}">
                      <a16:colId xmlns:a16="http://schemas.microsoft.com/office/drawing/2014/main" val="616275319"/>
                    </a:ext>
                  </a:extLst>
                </a:gridCol>
              </a:tblGrid>
              <a:tr h="105000">
                <a:tc gridSpan="5"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➢"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Sanctioned works at Khadki</a:t>
                      </a:r>
                      <a:endParaRPr sz="1200" b="1" u="none" strike="noStrike" cap="none" dirty="0">
                        <a:solidFill>
                          <a:srgbClr val="4F81BD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8625" marR="18625" marT="9675" marB="96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4117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37650" marR="37650" marT="24200" marB="24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Provision of Coach guidance board, Train indicator boards, announcement</a:t>
                      </a:r>
                    </a:p>
                  </a:txBody>
                  <a:tcPr marL="5375" marR="5375" marT="4025" marB="193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3.59</a:t>
                      </a:r>
                    </a:p>
                  </a:txBody>
                  <a:tcPr marL="28050" marR="28050" marT="14025" marB="140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18625" marR="18625" marT="9675" marB="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Vetting </a:t>
                      </a:r>
                    </a:p>
                  </a:txBody>
                  <a:tcPr marL="28050" marR="28050" marT="14025" marB="140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25342"/>
                  </a:ext>
                </a:extLst>
              </a:tr>
              <a:tr h="2239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37650" marR="37650" marT="24200" marB="24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Full-length COP ( 13300 sqm) at PF No 3 &amp; 4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15.67</a:t>
                      </a:r>
                    </a:p>
                  </a:txBody>
                  <a:tcPr marL="28050" marR="28050" marT="14025" marB="140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Preparation</a:t>
                      </a:r>
                    </a:p>
                  </a:txBody>
                  <a:tcPr marL="28050" marR="28050" marT="14025" marB="140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8364"/>
                  </a:ext>
                </a:extLst>
              </a:tr>
              <a:tr h="1670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37650" marR="37650" marT="24200" marB="24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Cabs way, integrated drainage, Placement of U-shaped drains in Parking area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5.5</a:t>
                      </a:r>
                    </a:p>
                  </a:txBody>
                  <a:tcPr marL="28050" marR="28050" marT="14025" marB="140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Preparation</a:t>
                      </a:r>
                    </a:p>
                  </a:txBody>
                  <a:tcPr marL="28050" marR="28050" marT="14025" marB="140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12219"/>
                  </a:ext>
                </a:extLst>
              </a:tr>
              <a:tr h="21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37650" marR="37650" marT="24200" marB="24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Benches, Furniture, security items at new platform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1.07</a:t>
                      </a:r>
                    </a:p>
                  </a:txBody>
                  <a:tcPr marL="28050" marR="28050" marT="14025" marB="140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Vetting</a:t>
                      </a:r>
                    </a:p>
                  </a:txBody>
                  <a:tcPr marL="28050" marR="28050" marT="14025" marB="140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89957"/>
                  </a:ext>
                </a:extLst>
              </a:tr>
              <a:tr h="17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37650" marR="37650" marT="24200" marB="24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Lifts, Escalators, lighting &amp; fan facility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9.72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Preparation</a:t>
                      </a: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53001"/>
                  </a:ext>
                </a:extLst>
              </a:tr>
              <a:tr h="19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37650" marR="37650" marT="24200" marB="24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06 m wide FOB at middle of platform along with ramp connecting to all PFs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16.54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Tendering under progress.</a:t>
                      </a: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12130"/>
                  </a:ext>
                </a:extLst>
              </a:tr>
              <a:tr h="19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37650" marR="37650" marT="24200" marB="24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Elevated offices at PF No 04 and passenger amenities at PF No 03 &amp; </a:t>
                      </a: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04.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18.06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28575" marR="28575" marT="14300" marB="1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sanctioned.</a:t>
                      </a: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17971"/>
                  </a:ext>
                </a:extLst>
              </a:tr>
              <a:tr h="195025">
                <a:tc gridSpan="5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Sanctioned/Proposed works : Pune – Alandi Section</a:t>
                      </a:r>
                      <a:endParaRPr lang="en-US" sz="1200" b="1" u="none" strike="noStrike" cap="none" dirty="0">
                        <a:solidFill>
                          <a:srgbClr val="4F81BD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7650" marR="37650" marT="24200" marB="24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" sz="12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8575" marR="28575" marT="14300" marB="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2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2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" sz="12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63421"/>
                  </a:ext>
                </a:extLst>
              </a:tr>
              <a:tr h="19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Construction of 05 Stabling lines at 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Phursungi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48.89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16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sanctioned on 27.03.2026.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Executive agency yet to be decided.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0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I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for 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Bidirectional signaling 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 Pune-Sasvad Road section is sanctioned.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14.13 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16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sanctioned on 26.08.2025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 to be prepared. DE under preparation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95621"/>
                  </a:ext>
                </a:extLst>
              </a:tr>
              <a:tr h="19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Creation of New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‘B’ 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class station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at 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Ramtekadi 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 PUNE-SSV block section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102.05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16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proposed for inclusion in PWP 2026-27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Currently with ED(Gati Shakti) traffic in IRPSM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91794"/>
                  </a:ext>
                </a:extLst>
              </a:tr>
              <a:tr h="19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Connection between 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Stabling Yard 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towards ALANDI end &amp; UP loop at Phursungi station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22.58</a:t>
                      </a:r>
                      <a:endParaRPr sz="120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16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Proposal uploaded in IRPSM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0561"/>
                  </a:ext>
                </a:extLst>
              </a:tr>
              <a:tr h="19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5 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Provision of 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Third Line 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between PUNE and Alandi stations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FLS sanctioned Construction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Concept plans are under preparation.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7327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Google Shape;1111;p156"/>
          <p:cNvGraphicFramePr/>
          <p:nvPr>
            <p:extLst>
              <p:ext uri="{D42A27DB-BD31-4B8C-83A1-F6EECF244321}">
                <p14:modId xmlns:p14="http://schemas.microsoft.com/office/powerpoint/2010/main" val="4004813182"/>
              </p:ext>
            </p:extLst>
          </p:nvPr>
        </p:nvGraphicFramePr>
        <p:xfrm>
          <a:off x="101128" y="823687"/>
          <a:ext cx="11951934" cy="5085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5103">
                  <a:extLst>
                    <a:ext uri="{9D8B030D-6E8A-4147-A177-3AD203B41FA5}">
                      <a16:colId xmlns:a16="http://schemas.microsoft.com/office/drawing/2014/main" val="47521638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217685794"/>
                    </a:ext>
                  </a:extLst>
                </a:gridCol>
                <a:gridCol w="678515">
                  <a:extLst>
                    <a:ext uri="{9D8B030D-6E8A-4147-A177-3AD203B41FA5}">
                      <a16:colId xmlns:a16="http://schemas.microsoft.com/office/drawing/2014/main" val="3003635617"/>
                    </a:ext>
                  </a:extLst>
                </a:gridCol>
                <a:gridCol w="4547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SN</a:t>
                      </a:r>
                      <a:endParaRPr sz="13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Name of the work</a:t>
                      </a:r>
                      <a:endParaRPr sz="13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Cost (in Cr)</a:t>
                      </a:r>
                      <a:endParaRPr sz="13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Plan Head</a:t>
                      </a:r>
                      <a:endParaRPr sz="13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3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Status &amp; TDC if any</a:t>
                      </a:r>
                      <a:endParaRPr sz="13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00">
                <a:tc gridSpan="5"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Char char="➢"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Completed works at Hadapsar</a:t>
                      </a:r>
                      <a:endParaRPr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467" marR="68467" marT="56767" marB="567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Hadapsar - Development as satellite terminal.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467" marR="68467" marT="56767" marB="567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135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0867" marR="90867" marT="56767" marB="567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16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0867" marR="90867" marT="56767" marB="567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NI working  completed on 20/07/2025.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467" marR="68467" marT="56767" marB="56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Provision of RBPC Facilities at Hadapsar station, Pun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2.49 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42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Work Commissioned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6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Upgradation of Carriage Watering System to Quick watering System at Khadki and Hadapsar Stations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               2.99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42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Work Commissioned 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00">
                <a:tc gridSpan="5"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➢"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Sanctioned works at Hadapsar</a:t>
                      </a:r>
                      <a:r>
                        <a:rPr lang="en" sz="1300" b="1" dirty="0">
                          <a:solidFill>
                            <a:srgbClr val="4F81B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1300" b="1" u="none" strike="noStrike" cap="none" dirty="0">
                        <a:solidFill>
                          <a:srgbClr val="4F81B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Hadapsar: Construction of 01 stabling line with RBPC facility on DN side towards DD end.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7167" marR="7167" marT="5367" marB="258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18.13 </a:t>
                      </a: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16</a:t>
                      </a: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Sanctioned on 19.05.25.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Detailed estimate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of ENGG vetted. Tender to be floated. </a:t>
                      </a: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ESP approved.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en" sz="1300" b="1" u="none" strike="noStrike" cap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TDC: AUG 2026</a:t>
                      </a:r>
                      <a:endParaRPr sz="1300" b="1" u="none" strike="noStrike" cap="none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7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Hadapsar - Construction of HL platform no. 4 at Hadapsar Railway station in the available railway land along with COP, Toilet block, Water stand, Telecom </a:t>
                      </a: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facilty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7.79 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53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Work sanctioned on 06.03.2026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Detailed estimate sanctioned. Tendering under process.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4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Hadapsar - Provision of 06 m wide FOB in Pune end connecting to PF No 1, 2/3 &amp; 4 at Hadapsar station.</a:t>
                      </a: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14.17 </a:t>
                      </a:r>
                      <a:endParaRPr lang="en-US" sz="13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300" i="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53</a:t>
                      </a:r>
                      <a:endParaRPr lang="en-US" sz="13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Work sanctioned on 06.03.2026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Detailed estimate sanctioned. Tendering under process.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4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Hadapsar - Provision of lighting and lifts facility to PF no 4 along with OHE mast shifting work at Hadapsar station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4.18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53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Work sanctioned on 16.03.2026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Detailed estimate sanctioned. Tendering under process.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733">
                <a:tc gridSpan="5"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Char char="➢"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Proposed works at Hadapsar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Hadapsar -additional works ( 2 extended loops)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45.69</a:t>
                      </a:r>
                      <a:endParaRPr sz="130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16</a:t>
                      </a:r>
                      <a:endParaRPr sz="130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Proposed in UW 2026-27.  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Proposal uploaded in IRPSM.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Construction of Balance HL platform no. 4 along with land acquisition and passenger amenities 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32.91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53</a:t>
                      </a:r>
                      <a:endParaRPr sz="13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Divisional &amp; PFA concurrence obtained. Currently with CPM-GSU for compliance of RB observations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8100" marR="38100" marT="19067" marB="19067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Rectangle: Diagonal Corners Snipped 2">
            <a:extLst>
              <a:ext uri="{FF2B5EF4-FFF2-40B4-BE49-F238E27FC236}">
                <a16:creationId xmlns:a16="http://schemas.microsoft.com/office/drawing/2014/main" id="{E42F918C-FA7D-03C3-0101-5B4F615697FE}"/>
              </a:ext>
            </a:extLst>
          </p:cNvPr>
          <p:cNvSpPr/>
          <p:nvPr/>
        </p:nvSpPr>
        <p:spPr>
          <a:xfrm>
            <a:off x="0" y="1"/>
            <a:ext cx="12192000" cy="521252"/>
          </a:xfrm>
          <a:prstGeom prst="snip2DiagRect">
            <a:avLst>
              <a:gd name="adj1" fmla="val 46610"/>
              <a:gd name="adj2" fmla="val 16667"/>
            </a:avLst>
          </a:prstGeom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Hadapsar</a:t>
            </a:r>
            <a:r>
              <a:rPr lang="en-US" sz="21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 – Satellite Terminal</a:t>
            </a:r>
            <a:endParaRPr lang="en-US" sz="2133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" name="Google Shape;1139;p160"/>
          <p:cNvGraphicFramePr/>
          <p:nvPr/>
        </p:nvGraphicFramePr>
        <p:xfrm>
          <a:off x="101419" y="808711"/>
          <a:ext cx="11951933" cy="57599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3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4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Roboto"/>
                        </a:rPr>
                        <a:t>SN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600" b="1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Roboto"/>
                        </a:rPr>
                        <a:t>    Name of the work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600" b="1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Roboto"/>
                        </a:rPr>
                        <a:t>Cost (Cr)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6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Roboto"/>
                        </a:rPr>
                        <a:t>Plan Head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600" b="1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Roboto"/>
                        </a:rPr>
                        <a:t>Status &amp; TDC (if any)</a:t>
                      </a: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0">
                <a:tc gridSpan="5"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Char char="➢"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Completed works at Khadki</a:t>
                      </a:r>
                      <a:endParaRPr sz="16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68467" marR="68467" marT="56767" marB="567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additional platform in Up side for RBPC trains / EMUs.</a:t>
                      </a:r>
                    </a:p>
                  </a:txBody>
                  <a:tcPr marL="68467" marR="68467" marT="56767" marB="567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34.8</a:t>
                      </a:r>
                    </a:p>
                  </a:txBody>
                  <a:tcPr marL="90867" marR="90867" marT="56767" marB="567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</a:t>
                      </a:r>
                    </a:p>
                  </a:txBody>
                  <a:tcPr marL="90867" marR="90867" marT="56767" marB="567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NI working  completed on 13/07/2025.</a:t>
                      </a:r>
                    </a:p>
                  </a:txBody>
                  <a:tcPr marL="68467" marR="68467" marT="56767" marB="567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2nd entry with all passenger amenities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Completed in the variation of GSU work</a:t>
                      </a: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4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Upgradation of Carriage Watering System to Quick watering System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2.99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42</a:t>
                      </a: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 Commissioned </a:t>
                      </a:r>
                    </a:p>
                  </a:txBody>
                  <a:tcPr marL="24833" marR="24833" marT="12900" marB="1290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640">
                <a:tc gridSpan="5"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➢"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Sanctioned works at Khadki</a:t>
                      </a:r>
                      <a:endParaRPr sz="1600" b="1" u="none" strike="noStrike" cap="none" dirty="0">
                        <a:solidFill>
                          <a:srgbClr val="4F81BD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4833" marR="24833" marT="12900" marB="12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Coach guidance board, Train indicator boards, announcement</a:t>
                      </a:r>
                    </a:p>
                  </a:txBody>
                  <a:tcPr marL="7167" marR="7167" marT="5367" marB="258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3.59</a:t>
                      </a:r>
                    </a:p>
                  </a:txBody>
                  <a:tcPr marL="37400" marR="37400" marT="18700" marB="18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24833" marR="24833" marT="12900" marB="129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Vetting </a:t>
                      </a:r>
                    </a:p>
                  </a:txBody>
                  <a:tcPr marL="37400" marR="37400" marT="18700" marB="18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3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Full-length COP ( 13300 sqm) at PF No 3 &amp; 4</a:t>
                      </a: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15.67</a:t>
                      </a:r>
                    </a:p>
                  </a:txBody>
                  <a:tcPr marL="37400" marR="37400" marT="18700" marB="18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Preparation</a:t>
                      </a:r>
                    </a:p>
                  </a:txBody>
                  <a:tcPr marL="37400" marR="37400" marT="18700" marB="18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75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Cabs way, integrated inlet outlet water &amp; waste water connection, Placement of U-shaped drains in Parking area</a:t>
                      </a: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5.5</a:t>
                      </a:r>
                    </a:p>
                  </a:txBody>
                  <a:tcPr marL="37400" marR="37400" marT="18700" marB="18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Preparation</a:t>
                      </a:r>
                    </a:p>
                  </a:txBody>
                  <a:tcPr marL="37400" marR="37400" marT="18700" marB="18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3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Benches, Furniture, security items at </a:t>
                      </a: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new platform</a:t>
                      </a: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1.07</a:t>
                      </a:r>
                    </a:p>
                  </a:txBody>
                  <a:tcPr marL="37400" marR="37400" marT="18700" marB="18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Vetting</a:t>
                      </a:r>
                    </a:p>
                  </a:txBody>
                  <a:tcPr marL="37400" marR="37400" marT="18700" marB="187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3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Lifts, Escalators, lighting &amp; fan facility</a:t>
                      </a: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9.72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Under Preparation</a:t>
                      </a:r>
                    </a:p>
                  </a:txBody>
                  <a:tcPr marL="38100" marR="38100" marT="19067" marB="19067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5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06 m wide FOB at the middle of the platform along with ramp connecting to all platforms</a:t>
                      </a: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16.54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sanctioned. 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Tendering under progress.</a:t>
                      </a:r>
                    </a:p>
                  </a:txBody>
                  <a:tcPr marL="38100" marR="38100" marT="19067" marB="19067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65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50200" marR="50200" marT="32267" marB="322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Provision of Elevated offices at PF No 04 and passenger amenities at PF No 03 &amp; </a:t>
                      </a: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04.</a:t>
                      </a:r>
                    </a:p>
                  </a:txBody>
                  <a:tcPr marL="38100" marR="38100" marT="19067" marB="19067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18.06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53</a:t>
                      </a:r>
                    </a:p>
                  </a:txBody>
                  <a:tcPr marL="38100" marR="38100" marT="19067" marB="1906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sanctioned.</a:t>
                      </a:r>
                    </a:p>
                  </a:txBody>
                  <a:tcPr marL="38100" marR="38100" marT="19067" marB="19067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Rectangle: Diagonal Corners Snipped 2">
            <a:extLst>
              <a:ext uri="{FF2B5EF4-FFF2-40B4-BE49-F238E27FC236}">
                <a16:creationId xmlns:a16="http://schemas.microsoft.com/office/drawing/2014/main" id="{E42F918C-FA7D-03C3-0101-5B4F615697FE}"/>
              </a:ext>
            </a:extLst>
          </p:cNvPr>
          <p:cNvSpPr/>
          <p:nvPr/>
        </p:nvSpPr>
        <p:spPr>
          <a:xfrm>
            <a:off x="0" y="1"/>
            <a:ext cx="12192000" cy="521252"/>
          </a:xfrm>
          <a:prstGeom prst="snip2DiagRect">
            <a:avLst>
              <a:gd name="adj1" fmla="val 46610"/>
              <a:gd name="adj2" fmla="val 16667"/>
            </a:avLst>
          </a:prstGeom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67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Khadki</a:t>
            </a:r>
            <a:r>
              <a:rPr lang="en-IN" sz="266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Railway Station </a:t>
            </a:r>
            <a:endParaRPr lang="en-US" sz="2667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2" name="Google Shape;1412;p189"/>
          <p:cNvGraphicFramePr/>
          <p:nvPr/>
        </p:nvGraphicFramePr>
        <p:xfrm>
          <a:off x="335349" y="976371"/>
          <a:ext cx="11329193" cy="4151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141">
                  <a:extLst>
                    <a:ext uri="{9D8B030D-6E8A-4147-A177-3AD203B41FA5}">
                      <a16:colId xmlns:a16="http://schemas.microsoft.com/office/drawing/2014/main" val="611115709"/>
                    </a:ext>
                  </a:extLst>
                </a:gridCol>
                <a:gridCol w="3463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2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Sr. No.</a:t>
                      </a:r>
                      <a:endParaRPr sz="16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Name of the work</a:t>
                      </a:r>
                      <a:endParaRPr sz="16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Cost </a:t>
                      </a:r>
                      <a:endParaRPr sz="1600" b="1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(in Crs.)</a:t>
                      </a:r>
                      <a:endParaRPr sz="1600" b="1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Plan Head</a:t>
                      </a:r>
                      <a:endParaRPr sz="16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Agency</a:t>
                      </a:r>
                      <a:endParaRPr sz="16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Status</a:t>
                      </a:r>
                      <a:endParaRPr sz="1600" b="1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2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6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</a:t>
                      </a:r>
                      <a:endParaRPr sz="16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Construction of 05 Stabling lines at 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Phursungi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48.89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16</a:t>
                      </a:r>
                      <a:endParaRPr sz="16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To be fixed</a:t>
                      </a:r>
                      <a:endParaRPr sz="16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sanctioned on 27.03.2026.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Executive agency yet to be decided.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</a:t>
                      </a:r>
                      <a:endParaRPr sz="16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for 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Bidirectional signaling </a:t>
                      </a: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 Pune-Sasvad Road section is sanctioned.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84667" marR="84667" marT="84667" marB="84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14.13 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84667" marR="84667" marT="84667" marB="84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16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Open line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sanctioned on 26.08.2025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 to be prepared.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DE under preparation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49000"/>
                  </a:ext>
                </a:extLst>
              </a:tr>
              <a:tr h="10651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Creation of New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‘B’ </a:t>
                      </a: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class station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</a:t>
                      </a: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at 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Ramtekadi </a:t>
                      </a: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 PUNE-SSV block section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102.05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16</a:t>
                      </a:r>
                      <a:endParaRPr sz="16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6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proposed for inclusion in PWP 2026-27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Currently with ED(Gati Shakti) traffic in IRPSM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Connection between 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Stabling Yard </a:t>
                      </a: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towards ALANDI end and UP loop at Phursungi station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22.58</a:t>
                      </a:r>
                      <a:endParaRPr sz="160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16</a:t>
                      </a:r>
                      <a:endParaRPr sz="1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Proposal uploaded in IRPSM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5 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Provision of 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Third Line </a:t>
                      </a: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between PUNE and Alandi stations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6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FLS sanctioned Construction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Concept plans are under preparation.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24833" marR="24833" marT="12867" marB="12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8E94B7B-91CA-64D2-C051-A6663E1EDED1}"/>
              </a:ext>
            </a:extLst>
          </p:cNvPr>
          <p:cNvSpPr/>
          <p:nvPr/>
        </p:nvSpPr>
        <p:spPr>
          <a:xfrm>
            <a:off x="0" y="1"/>
            <a:ext cx="12192000" cy="532836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 </a:t>
            </a:r>
            <a:r>
              <a:rPr lang="en-US" sz="2667" b="1" dirty="0">
                <a:solidFill>
                  <a:schemeClr val="tx1"/>
                </a:solidFill>
              </a:rPr>
              <a:t>Pune – Alandi Section : Sanctioned / Proposed Works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591FF954-2F0D-AC3E-02E5-CACC435A3B39}"/>
              </a:ext>
            </a:extLst>
          </p:cNvPr>
          <p:cNvSpPr/>
          <p:nvPr/>
        </p:nvSpPr>
        <p:spPr>
          <a:xfrm>
            <a:off x="0" y="1"/>
            <a:ext cx="12192000" cy="466724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Alandi Station : Proposed Coaching Terminal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6EAB3-9250-3EF8-7931-9CB1EDAB6FCF}"/>
              </a:ext>
            </a:extLst>
          </p:cNvPr>
          <p:cNvGrpSpPr/>
          <p:nvPr/>
        </p:nvGrpSpPr>
        <p:grpSpPr>
          <a:xfrm>
            <a:off x="314324" y="642179"/>
            <a:ext cx="11801476" cy="2958271"/>
            <a:chOff x="91377" y="3497838"/>
            <a:chExt cx="11863838" cy="3175357"/>
          </a:xfrm>
        </p:grpSpPr>
        <p:cxnSp>
          <p:nvCxnSpPr>
            <p:cNvPr id="5" name="Google Shape;1386;p186">
              <a:extLst>
                <a:ext uri="{FF2B5EF4-FFF2-40B4-BE49-F238E27FC236}">
                  <a16:creationId xmlns:a16="http://schemas.microsoft.com/office/drawing/2014/main" id="{8679DBCC-53A3-4B88-4321-C80F4B4728F5}"/>
                </a:ext>
              </a:extLst>
            </p:cNvPr>
            <p:cNvCxnSpPr/>
            <p:nvPr/>
          </p:nvCxnSpPr>
          <p:spPr>
            <a:xfrm rot="10800000">
              <a:off x="2341185" y="3873038"/>
              <a:ext cx="0" cy="643800"/>
            </a:xfrm>
            <a:prstGeom prst="straightConnector1">
              <a:avLst/>
            </a:prstGeom>
            <a:noFill/>
            <a:ln w="19050" cap="flat" cmpd="sng">
              <a:solidFill>
                <a:srgbClr val="F27304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75FCD3-D2BD-105A-94D9-140087096002}"/>
                </a:ext>
              </a:extLst>
            </p:cNvPr>
            <p:cNvGrpSpPr/>
            <p:nvPr/>
          </p:nvGrpSpPr>
          <p:grpSpPr>
            <a:xfrm>
              <a:off x="91377" y="3497838"/>
              <a:ext cx="11863838" cy="3175357"/>
              <a:chOff x="91377" y="3497838"/>
              <a:chExt cx="11863838" cy="3175357"/>
            </a:xfrm>
          </p:grpSpPr>
          <p:grpSp>
            <p:nvGrpSpPr>
              <p:cNvPr id="7" name="Google Shape;1354;p186">
                <a:extLst>
                  <a:ext uri="{FF2B5EF4-FFF2-40B4-BE49-F238E27FC236}">
                    <a16:creationId xmlns:a16="http://schemas.microsoft.com/office/drawing/2014/main" id="{5C9454B2-1790-4D0B-C0C9-37494CAFF01B}"/>
                  </a:ext>
                </a:extLst>
              </p:cNvPr>
              <p:cNvGrpSpPr/>
              <p:nvPr/>
            </p:nvGrpSpPr>
            <p:grpSpPr>
              <a:xfrm>
                <a:off x="91377" y="3497838"/>
                <a:ext cx="11321221" cy="3175357"/>
                <a:chOff x="668531" y="2488475"/>
                <a:chExt cx="11760271" cy="3845499"/>
              </a:xfrm>
            </p:grpSpPr>
            <p:sp>
              <p:nvSpPr>
                <p:cNvPr id="15" name="Google Shape;1355;p186">
                  <a:extLst>
                    <a:ext uri="{FF2B5EF4-FFF2-40B4-BE49-F238E27FC236}">
                      <a16:creationId xmlns:a16="http://schemas.microsoft.com/office/drawing/2014/main" id="{9B27FF9A-3138-8DF5-1291-289534F7F07D}"/>
                    </a:ext>
                  </a:extLst>
                </p:cNvPr>
                <p:cNvSpPr/>
                <p:nvPr/>
              </p:nvSpPr>
              <p:spPr>
                <a:xfrm>
                  <a:off x="1518281" y="2488475"/>
                  <a:ext cx="10707300" cy="47700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800">
                    <a:solidFill>
                      <a:srgbClr val="262626"/>
                    </a:solidFill>
                    <a:latin typeface="Geo"/>
                    <a:ea typeface="Geo"/>
                    <a:cs typeface="Geo"/>
                    <a:sym typeface="Geo"/>
                  </a:endParaRPr>
                </a:p>
              </p:txBody>
            </p:sp>
            <p:sp>
              <p:nvSpPr>
                <p:cNvPr id="16" name="Google Shape;1356;p186">
                  <a:extLst>
                    <a:ext uri="{FF2B5EF4-FFF2-40B4-BE49-F238E27FC236}">
                      <a16:creationId xmlns:a16="http://schemas.microsoft.com/office/drawing/2014/main" id="{DDA53B54-D7BB-92B5-005C-5DD54C47AEC5}"/>
                    </a:ext>
                  </a:extLst>
                </p:cNvPr>
                <p:cNvSpPr/>
                <p:nvPr/>
              </p:nvSpPr>
              <p:spPr>
                <a:xfrm>
                  <a:off x="1518281" y="2878592"/>
                  <a:ext cx="10707300" cy="35700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" name="Google Shape;1357;p186">
                  <a:extLst>
                    <a:ext uri="{FF2B5EF4-FFF2-40B4-BE49-F238E27FC236}">
                      <a16:creationId xmlns:a16="http://schemas.microsoft.com/office/drawing/2014/main" id="{2BF7AE06-8367-401A-4261-C1ED293704BA}"/>
                    </a:ext>
                  </a:extLst>
                </p:cNvPr>
                <p:cNvGrpSpPr/>
                <p:nvPr/>
              </p:nvGrpSpPr>
              <p:grpSpPr>
                <a:xfrm>
                  <a:off x="1297545" y="2488476"/>
                  <a:ext cx="420000" cy="420000"/>
                  <a:chOff x="2037500" y="3040187"/>
                  <a:chExt cx="420000" cy="420000"/>
                </a:xfrm>
              </p:grpSpPr>
              <p:sp>
                <p:nvSpPr>
                  <p:cNvPr id="44" name="Google Shape;1358;p186">
                    <a:extLst>
                      <a:ext uri="{FF2B5EF4-FFF2-40B4-BE49-F238E27FC236}">
                        <a16:creationId xmlns:a16="http://schemas.microsoft.com/office/drawing/2014/main" id="{899838A6-090E-11D6-0F7F-126EE8552A91}"/>
                      </a:ext>
                    </a:extLst>
                  </p:cNvPr>
                  <p:cNvSpPr/>
                  <p:nvPr/>
                </p:nvSpPr>
                <p:spPr>
                  <a:xfrm>
                    <a:off x="2037500" y="3040187"/>
                    <a:ext cx="420000" cy="420000"/>
                  </a:xfrm>
                  <a:prstGeom prst="donut">
                    <a:avLst>
                      <a:gd name="adj" fmla="val 11391"/>
                    </a:avLst>
                  </a:prstGeom>
                  <a:solidFill>
                    <a:srgbClr val="F25D2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1359;p186">
                    <a:extLst>
                      <a:ext uri="{FF2B5EF4-FFF2-40B4-BE49-F238E27FC236}">
                        <a16:creationId xmlns:a16="http://schemas.microsoft.com/office/drawing/2014/main" id="{1115BDA6-CF29-8EDA-ABB4-25B56F9D37B7}"/>
                      </a:ext>
                    </a:extLst>
                  </p:cNvPr>
                  <p:cNvSpPr/>
                  <p:nvPr/>
                </p:nvSpPr>
                <p:spPr>
                  <a:xfrm>
                    <a:off x="2133174" y="3135861"/>
                    <a:ext cx="228600" cy="228600"/>
                  </a:xfrm>
                  <a:prstGeom prst="ellipse">
                    <a:avLst/>
                  </a:prstGeom>
                  <a:solidFill>
                    <a:srgbClr val="F25D2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" name="Google Shape;1360;p186">
                  <a:extLst>
                    <a:ext uri="{FF2B5EF4-FFF2-40B4-BE49-F238E27FC236}">
                      <a16:creationId xmlns:a16="http://schemas.microsoft.com/office/drawing/2014/main" id="{AF593BF7-4200-CCD2-007D-5032E846E0C6}"/>
                    </a:ext>
                  </a:extLst>
                </p:cNvPr>
                <p:cNvGrpSpPr/>
                <p:nvPr/>
              </p:nvGrpSpPr>
              <p:grpSpPr>
                <a:xfrm>
                  <a:off x="12008802" y="2497225"/>
                  <a:ext cx="420000" cy="420000"/>
                  <a:chOff x="3571796" y="3040187"/>
                  <a:chExt cx="420000" cy="420000"/>
                </a:xfrm>
              </p:grpSpPr>
              <p:sp>
                <p:nvSpPr>
                  <p:cNvPr id="42" name="Google Shape;1361;p186">
                    <a:extLst>
                      <a:ext uri="{FF2B5EF4-FFF2-40B4-BE49-F238E27FC236}">
                        <a16:creationId xmlns:a16="http://schemas.microsoft.com/office/drawing/2014/main" id="{3204C000-5BCF-F6D4-08C5-4F765CA6BE35}"/>
                      </a:ext>
                    </a:extLst>
                  </p:cNvPr>
                  <p:cNvSpPr/>
                  <p:nvPr/>
                </p:nvSpPr>
                <p:spPr>
                  <a:xfrm>
                    <a:off x="3571796" y="3040187"/>
                    <a:ext cx="420000" cy="420000"/>
                  </a:xfrm>
                  <a:prstGeom prst="donut">
                    <a:avLst>
                      <a:gd name="adj" fmla="val 11391"/>
                    </a:avLst>
                  </a:prstGeom>
                  <a:solidFill>
                    <a:srgbClr val="F25D2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1362;p186">
                    <a:extLst>
                      <a:ext uri="{FF2B5EF4-FFF2-40B4-BE49-F238E27FC236}">
                        <a16:creationId xmlns:a16="http://schemas.microsoft.com/office/drawing/2014/main" id="{0723442B-54F9-299F-7768-C52003CFC089}"/>
                      </a:ext>
                    </a:extLst>
                  </p:cNvPr>
                  <p:cNvSpPr/>
                  <p:nvPr/>
                </p:nvSpPr>
                <p:spPr>
                  <a:xfrm>
                    <a:off x="3667470" y="3135861"/>
                    <a:ext cx="228600" cy="228600"/>
                  </a:xfrm>
                  <a:prstGeom prst="ellipse">
                    <a:avLst/>
                  </a:prstGeom>
                  <a:solidFill>
                    <a:srgbClr val="F25D2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" name="Google Shape;1363;p186">
                  <a:extLst>
                    <a:ext uri="{FF2B5EF4-FFF2-40B4-BE49-F238E27FC236}">
                      <a16:creationId xmlns:a16="http://schemas.microsoft.com/office/drawing/2014/main" id="{CBA79663-6F08-C6F9-C03B-21C68FD8911A}"/>
                    </a:ext>
                  </a:extLst>
                </p:cNvPr>
                <p:cNvSpPr/>
                <p:nvPr/>
              </p:nvSpPr>
              <p:spPr>
                <a:xfrm>
                  <a:off x="6442256" y="2527555"/>
                  <a:ext cx="288000" cy="288000"/>
                </a:xfrm>
                <a:prstGeom prst="ellipse">
                  <a:avLst/>
                </a:prstGeom>
                <a:solidFill>
                  <a:srgbClr val="F273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2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364;p186">
                  <a:extLst>
                    <a:ext uri="{FF2B5EF4-FFF2-40B4-BE49-F238E27FC236}">
                      <a16:creationId xmlns:a16="http://schemas.microsoft.com/office/drawing/2014/main" id="{D9934392-1410-C292-6E8C-6F6FA01C194F}"/>
                    </a:ext>
                  </a:extLst>
                </p:cNvPr>
                <p:cNvSpPr/>
                <p:nvPr/>
              </p:nvSpPr>
              <p:spPr>
                <a:xfrm>
                  <a:off x="7480851" y="2550953"/>
                  <a:ext cx="288000" cy="288000"/>
                </a:xfrm>
                <a:prstGeom prst="ellipse">
                  <a:avLst/>
                </a:prstGeom>
                <a:solidFill>
                  <a:srgbClr val="F25D2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2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365;p186">
                  <a:extLst>
                    <a:ext uri="{FF2B5EF4-FFF2-40B4-BE49-F238E27FC236}">
                      <a16:creationId xmlns:a16="http://schemas.microsoft.com/office/drawing/2014/main" id="{4857422D-51CE-0CF0-980A-FDFC2CCE843A}"/>
                    </a:ext>
                  </a:extLst>
                </p:cNvPr>
                <p:cNvSpPr/>
                <p:nvPr/>
              </p:nvSpPr>
              <p:spPr>
                <a:xfrm>
                  <a:off x="9015170" y="2550953"/>
                  <a:ext cx="288000" cy="288000"/>
                </a:xfrm>
                <a:prstGeom prst="ellipse">
                  <a:avLst/>
                </a:prstGeom>
                <a:solidFill>
                  <a:srgbClr val="F273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2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366;p186">
                  <a:extLst>
                    <a:ext uri="{FF2B5EF4-FFF2-40B4-BE49-F238E27FC236}">
                      <a16:creationId xmlns:a16="http://schemas.microsoft.com/office/drawing/2014/main" id="{A7A8548D-51CE-F822-0668-CFBB528806BB}"/>
                    </a:ext>
                  </a:extLst>
                </p:cNvPr>
                <p:cNvSpPr/>
                <p:nvPr/>
              </p:nvSpPr>
              <p:spPr>
                <a:xfrm>
                  <a:off x="2877894" y="2550953"/>
                  <a:ext cx="288000" cy="288000"/>
                </a:xfrm>
                <a:prstGeom prst="ellipse">
                  <a:avLst/>
                </a:prstGeom>
                <a:solidFill>
                  <a:srgbClr val="F273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2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1367;p186">
                  <a:extLst>
                    <a:ext uri="{FF2B5EF4-FFF2-40B4-BE49-F238E27FC236}">
                      <a16:creationId xmlns:a16="http://schemas.microsoft.com/office/drawing/2014/main" id="{43B24D08-2756-67B3-ACFC-965BFFD70A7A}"/>
                    </a:ext>
                  </a:extLst>
                </p:cNvPr>
                <p:cNvSpPr/>
                <p:nvPr/>
              </p:nvSpPr>
              <p:spPr>
                <a:xfrm>
                  <a:off x="4597496" y="2527555"/>
                  <a:ext cx="288000" cy="288000"/>
                </a:xfrm>
                <a:prstGeom prst="ellipse">
                  <a:avLst/>
                </a:prstGeom>
                <a:solidFill>
                  <a:srgbClr val="F25D2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2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1368;p186">
                  <a:extLst>
                    <a:ext uri="{FF2B5EF4-FFF2-40B4-BE49-F238E27FC236}">
                      <a16:creationId xmlns:a16="http://schemas.microsoft.com/office/drawing/2014/main" id="{7E81A11B-C74F-3D9F-95BB-65CD7D9B1275}"/>
                    </a:ext>
                  </a:extLst>
                </p:cNvPr>
                <p:cNvSpPr/>
                <p:nvPr/>
              </p:nvSpPr>
              <p:spPr>
                <a:xfrm>
                  <a:off x="4439131" y="3250230"/>
                  <a:ext cx="684000" cy="684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100" b="1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03</a:t>
                  </a:r>
                  <a:endParaRPr sz="1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1369;p186">
                  <a:extLst>
                    <a:ext uri="{FF2B5EF4-FFF2-40B4-BE49-F238E27FC236}">
                      <a16:creationId xmlns:a16="http://schemas.microsoft.com/office/drawing/2014/main" id="{B9871A91-D287-BE3D-CAA7-3A14C634049A}"/>
                    </a:ext>
                  </a:extLst>
                </p:cNvPr>
                <p:cNvSpPr txBox="1"/>
                <p:nvPr/>
              </p:nvSpPr>
              <p:spPr>
                <a:xfrm>
                  <a:off x="4012181" y="4513546"/>
                  <a:ext cx="1785900" cy="93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200" b="1" dirty="0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Provision of 08 Short Stabling lines &amp; </a:t>
                  </a:r>
                  <a:endParaRPr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/>
                  <a:r>
                    <a:rPr lang="en" sz="1200" b="1" dirty="0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7 full length stabling lines after land acquisition</a:t>
                  </a:r>
                  <a:endParaRPr sz="1200" b="1" dirty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26" name="Google Shape;1370;p186">
                  <a:extLst>
                    <a:ext uri="{FF2B5EF4-FFF2-40B4-BE49-F238E27FC236}">
                      <a16:creationId xmlns:a16="http://schemas.microsoft.com/office/drawing/2014/main" id="{8E810ADC-FB94-D61F-CFA8-9B65F8F6932D}"/>
                    </a:ext>
                  </a:extLst>
                </p:cNvPr>
                <p:cNvCxnSpPr/>
                <p:nvPr/>
              </p:nvCxnSpPr>
              <p:spPr>
                <a:xfrm rot="10800000">
                  <a:off x="4747334" y="2941605"/>
                  <a:ext cx="0" cy="29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25D26"/>
                  </a:solidFill>
                  <a:prstDash val="solid"/>
                  <a:miter lim="800000"/>
                  <a:headEnd type="none" w="sm" len="sm"/>
                  <a:tailEnd type="stealth" w="med" len="med"/>
                </a:ln>
              </p:spPr>
            </p:cxnSp>
            <p:sp>
              <p:nvSpPr>
                <p:cNvPr id="27" name="Google Shape;1371;p186">
                  <a:extLst>
                    <a:ext uri="{FF2B5EF4-FFF2-40B4-BE49-F238E27FC236}">
                      <a16:creationId xmlns:a16="http://schemas.microsoft.com/office/drawing/2014/main" id="{B4E299A0-9EDB-DCBC-FBC0-10B3F3F78028}"/>
                    </a:ext>
                  </a:extLst>
                </p:cNvPr>
                <p:cNvSpPr/>
                <p:nvPr/>
              </p:nvSpPr>
              <p:spPr>
                <a:xfrm>
                  <a:off x="7282851" y="3236765"/>
                  <a:ext cx="684000" cy="684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100" b="1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05</a:t>
                  </a:r>
                  <a:endParaRPr sz="11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372;p186">
                  <a:extLst>
                    <a:ext uri="{FF2B5EF4-FFF2-40B4-BE49-F238E27FC236}">
                      <a16:creationId xmlns:a16="http://schemas.microsoft.com/office/drawing/2014/main" id="{8E757F15-EACC-7A70-4996-E41E7FC56170}"/>
                    </a:ext>
                  </a:extLst>
                </p:cNvPr>
                <p:cNvSpPr txBox="1"/>
                <p:nvPr/>
              </p:nvSpPr>
              <p:spPr>
                <a:xfrm>
                  <a:off x="8009119" y="4965241"/>
                  <a:ext cx="2165400" cy="68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200" b="1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Provision of 02 ETR line + 02 Through line + 01 Engine escape </a:t>
                  </a:r>
                  <a:endParaRPr sz="1200" b="1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29" name="Google Shape;1373;p186">
                  <a:extLst>
                    <a:ext uri="{FF2B5EF4-FFF2-40B4-BE49-F238E27FC236}">
                      <a16:creationId xmlns:a16="http://schemas.microsoft.com/office/drawing/2014/main" id="{44105970-94DC-611B-FC4C-5CD641D86271}"/>
                    </a:ext>
                  </a:extLst>
                </p:cNvPr>
                <p:cNvCxnSpPr/>
                <p:nvPr/>
              </p:nvCxnSpPr>
              <p:spPr>
                <a:xfrm rot="10800000">
                  <a:off x="7624851" y="2884265"/>
                  <a:ext cx="0" cy="35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25D26"/>
                  </a:solidFill>
                  <a:prstDash val="solid"/>
                  <a:miter lim="800000"/>
                  <a:headEnd type="none" w="sm" len="sm"/>
                  <a:tailEnd type="stealth" w="med" len="med"/>
                </a:ln>
              </p:spPr>
            </p:cxnSp>
            <p:sp>
              <p:nvSpPr>
                <p:cNvPr id="30" name="Google Shape;1374;p186">
                  <a:extLst>
                    <a:ext uri="{FF2B5EF4-FFF2-40B4-BE49-F238E27FC236}">
                      <a16:creationId xmlns:a16="http://schemas.microsoft.com/office/drawing/2014/main" id="{49394EA4-5BF4-4341-47A4-048D96286064}"/>
                    </a:ext>
                  </a:extLst>
                </p:cNvPr>
                <p:cNvSpPr txBox="1"/>
                <p:nvPr/>
              </p:nvSpPr>
              <p:spPr>
                <a:xfrm>
                  <a:off x="6863159" y="3798425"/>
                  <a:ext cx="1550400" cy="13748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>
                    <a:spcBef>
                      <a:spcPts val="800"/>
                    </a:spcBef>
                  </a:pPr>
                  <a:r>
                    <a:rPr lang="en" sz="1200" b="1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Provision of EI building</a:t>
                  </a:r>
                  <a:endParaRPr sz="1200" b="1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algn="ctr">
                    <a:spcBef>
                      <a:spcPts val="800"/>
                    </a:spcBef>
                  </a:pPr>
                  <a:endParaRPr sz="120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1" name="Google Shape;1375;p186">
                  <a:extLst>
                    <a:ext uri="{FF2B5EF4-FFF2-40B4-BE49-F238E27FC236}">
                      <a16:creationId xmlns:a16="http://schemas.microsoft.com/office/drawing/2014/main" id="{1B7B82F2-3876-3BC3-AB82-5650331A96CA}"/>
                    </a:ext>
                  </a:extLst>
                </p:cNvPr>
                <p:cNvSpPr/>
                <p:nvPr/>
              </p:nvSpPr>
              <p:spPr>
                <a:xfrm>
                  <a:off x="2679956" y="3881022"/>
                  <a:ext cx="684000" cy="684000"/>
                </a:xfrm>
                <a:prstGeom prst="ellipse">
                  <a:avLst/>
                </a:prstGeom>
                <a:solidFill>
                  <a:srgbClr val="F273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100" b="1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02</a:t>
                  </a:r>
                  <a:endParaRPr sz="110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376;p186">
                  <a:extLst>
                    <a:ext uri="{FF2B5EF4-FFF2-40B4-BE49-F238E27FC236}">
                      <a16:creationId xmlns:a16="http://schemas.microsoft.com/office/drawing/2014/main" id="{1AAD8BCA-D0D2-113A-604B-613AAC7497E2}"/>
                    </a:ext>
                  </a:extLst>
                </p:cNvPr>
                <p:cNvSpPr txBox="1"/>
                <p:nvPr/>
              </p:nvSpPr>
              <p:spPr>
                <a:xfrm>
                  <a:off x="2180985" y="4825789"/>
                  <a:ext cx="1831200" cy="88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200" b="1" dirty="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Provision of 05 PIT lines on UP side &amp; 03 on DN side </a:t>
                  </a:r>
                  <a:endParaRPr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/>
                  <a:endParaRPr sz="1200" dirty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3" name="Google Shape;1377;p186">
                  <a:extLst>
                    <a:ext uri="{FF2B5EF4-FFF2-40B4-BE49-F238E27FC236}">
                      <a16:creationId xmlns:a16="http://schemas.microsoft.com/office/drawing/2014/main" id="{7BCC2151-BD6D-68F9-9C7B-3BAB9DA6E479}"/>
                    </a:ext>
                  </a:extLst>
                </p:cNvPr>
                <p:cNvSpPr/>
                <p:nvPr/>
              </p:nvSpPr>
              <p:spPr>
                <a:xfrm>
                  <a:off x="6265592" y="4189073"/>
                  <a:ext cx="684000" cy="684000"/>
                </a:xfrm>
                <a:prstGeom prst="ellipse">
                  <a:avLst/>
                </a:prstGeom>
                <a:solidFill>
                  <a:srgbClr val="F273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100" b="1" dirty="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04</a:t>
                  </a:r>
                  <a:endParaRPr sz="1100" dirty="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378;p186">
                  <a:extLst>
                    <a:ext uri="{FF2B5EF4-FFF2-40B4-BE49-F238E27FC236}">
                      <a16:creationId xmlns:a16="http://schemas.microsoft.com/office/drawing/2014/main" id="{667299AA-4883-4107-4951-484583DAFE49}"/>
                    </a:ext>
                  </a:extLst>
                </p:cNvPr>
                <p:cNvSpPr txBox="1"/>
                <p:nvPr/>
              </p:nvSpPr>
              <p:spPr>
                <a:xfrm>
                  <a:off x="5818688" y="5021774"/>
                  <a:ext cx="1550400" cy="1312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200" b="1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Provision 04 IOH lines with 01 Wheel Lathe line</a:t>
                  </a:r>
                  <a:endParaRPr sz="1200" b="1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35" name="Google Shape;1379;p186">
                  <a:extLst>
                    <a:ext uri="{FF2B5EF4-FFF2-40B4-BE49-F238E27FC236}">
                      <a16:creationId xmlns:a16="http://schemas.microsoft.com/office/drawing/2014/main" id="{98F52FED-CFF1-138D-D9A7-CDB64B6B5CAB}"/>
                    </a:ext>
                  </a:extLst>
                </p:cNvPr>
                <p:cNvCxnSpPr/>
                <p:nvPr/>
              </p:nvCxnSpPr>
              <p:spPr>
                <a:xfrm rot="10800000" flipH="1">
                  <a:off x="6596463" y="2882108"/>
                  <a:ext cx="10500" cy="1371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27304"/>
                  </a:solidFill>
                  <a:prstDash val="solid"/>
                  <a:miter lim="800000"/>
                  <a:headEnd type="none" w="sm" len="sm"/>
                  <a:tailEnd type="stealth" w="med" len="med"/>
                </a:ln>
              </p:spPr>
            </p:cxnSp>
            <p:sp>
              <p:nvSpPr>
                <p:cNvPr id="36" name="Google Shape;1380;p186">
                  <a:extLst>
                    <a:ext uri="{FF2B5EF4-FFF2-40B4-BE49-F238E27FC236}">
                      <a16:creationId xmlns:a16="http://schemas.microsoft.com/office/drawing/2014/main" id="{956478D9-0DF0-DACC-0297-A904DAB5F666}"/>
                    </a:ext>
                  </a:extLst>
                </p:cNvPr>
                <p:cNvSpPr/>
                <p:nvPr/>
              </p:nvSpPr>
              <p:spPr>
                <a:xfrm>
                  <a:off x="8817233" y="3881045"/>
                  <a:ext cx="684000" cy="684000"/>
                </a:xfrm>
                <a:prstGeom prst="ellipse">
                  <a:avLst/>
                </a:prstGeom>
                <a:solidFill>
                  <a:srgbClr val="F273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100" b="1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06</a:t>
                  </a:r>
                  <a:endParaRPr sz="1100">
                    <a:solidFill>
                      <a:srgbClr val="2626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381;p186">
                  <a:extLst>
                    <a:ext uri="{FF2B5EF4-FFF2-40B4-BE49-F238E27FC236}">
                      <a16:creationId xmlns:a16="http://schemas.microsoft.com/office/drawing/2014/main" id="{E9E3E0B2-8879-8707-0BC2-C5D31DFBA36B}"/>
                    </a:ext>
                  </a:extLst>
                </p:cNvPr>
                <p:cNvSpPr txBox="1"/>
                <p:nvPr/>
              </p:nvSpPr>
              <p:spPr>
                <a:xfrm>
                  <a:off x="9871188" y="4315715"/>
                  <a:ext cx="1716600" cy="67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200" b="1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Provision of 02 Full length Shunting neck cum stabling line</a:t>
                  </a:r>
                  <a:endParaRPr sz="1200" b="1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38" name="Google Shape;1382;p186">
                  <a:extLst>
                    <a:ext uri="{FF2B5EF4-FFF2-40B4-BE49-F238E27FC236}">
                      <a16:creationId xmlns:a16="http://schemas.microsoft.com/office/drawing/2014/main" id="{B778F42E-6517-481E-E3FB-28A3A6A019CB}"/>
                    </a:ext>
                  </a:extLst>
                </p:cNvPr>
                <p:cNvCxnSpPr/>
                <p:nvPr/>
              </p:nvCxnSpPr>
              <p:spPr>
                <a:xfrm rot="10800000">
                  <a:off x="9157918" y="2941734"/>
                  <a:ext cx="0" cy="93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27304"/>
                  </a:solidFill>
                  <a:prstDash val="solid"/>
                  <a:miter lim="800000"/>
                  <a:headEnd type="none" w="sm" len="sm"/>
                  <a:tailEnd type="stealth" w="med" len="med"/>
                </a:ln>
              </p:spPr>
            </p:cxnSp>
            <p:sp>
              <p:nvSpPr>
                <p:cNvPr id="39" name="Google Shape;1383;p186">
                  <a:extLst>
                    <a:ext uri="{FF2B5EF4-FFF2-40B4-BE49-F238E27FC236}">
                      <a16:creationId xmlns:a16="http://schemas.microsoft.com/office/drawing/2014/main" id="{D04A2C41-6936-14B4-E161-29B8C91CAA0E}"/>
                    </a:ext>
                  </a:extLst>
                </p:cNvPr>
                <p:cNvSpPr/>
                <p:nvPr/>
              </p:nvSpPr>
              <p:spPr>
                <a:xfrm>
                  <a:off x="1145574" y="3235606"/>
                  <a:ext cx="684000" cy="684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100" b="1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01</a:t>
                  </a:r>
                  <a:endParaRPr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0" name="Google Shape;1384;p186">
                  <a:extLst>
                    <a:ext uri="{FF2B5EF4-FFF2-40B4-BE49-F238E27FC236}">
                      <a16:creationId xmlns:a16="http://schemas.microsoft.com/office/drawing/2014/main" id="{2EDE55A3-9D5F-2411-2292-2724227C7FD4}"/>
                    </a:ext>
                  </a:extLst>
                </p:cNvPr>
                <p:cNvSpPr txBox="1"/>
                <p:nvPr/>
              </p:nvSpPr>
              <p:spPr>
                <a:xfrm>
                  <a:off x="668531" y="4531073"/>
                  <a:ext cx="1699500" cy="830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200" b="1" dirty="0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Provision of 09 High-Level Platforms (6 new PFs and extension of existing 3 PFs.)</a:t>
                  </a:r>
                  <a:endParaRPr sz="1200" b="1" dirty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41" name="Google Shape;1385;p186">
                  <a:extLst>
                    <a:ext uri="{FF2B5EF4-FFF2-40B4-BE49-F238E27FC236}">
                      <a16:creationId xmlns:a16="http://schemas.microsoft.com/office/drawing/2014/main" id="{2B53D152-3C2E-FA0C-FC4B-BABAFA5DECE6}"/>
                    </a:ext>
                  </a:extLst>
                </p:cNvPr>
                <p:cNvCxnSpPr/>
                <p:nvPr/>
              </p:nvCxnSpPr>
              <p:spPr>
                <a:xfrm rot="10800000">
                  <a:off x="1487574" y="2941607"/>
                  <a:ext cx="0" cy="29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25D26"/>
                  </a:solidFill>
                  <a:prstDash val="solid"/>
                  <a:miter lim="800000"/>
                  <a:headEnd type="none" w="sm" len="sm"/>
                  <a:tailEnd type="stealth" w="med" len="med"/>
                </a:ln>
              </p:spPr>
            </p:cxnSp>
          </p:grpSp>
          <p:sp>
            <p:nvSpPr>
              <p:cNvPr id="8" name="Google Shape;1387;p186">
                <a:extLst>
                  <a:ext uri="{FF2B5EF4-FFF2-40B4-BE49-F238E27FC236}">
                    <a16:creationId xmlns:a16="http://schemas.microsoft.com/office/drawing/2014/main" id="{862CBBAD-21A5-C5F7-E7EB-F9482A89301A}"/>
                  </a:ext>
                </a:extLst>
              </p:cNvPr>
              <p:cNvSpPr/>
              <p:nvPr/>
            </p:nvSpPr>
            <p:spPr>
              <a:xfrm>
                <a:off x="9582523" y="3548791"/>
                <a:ext cx="277200" cy="184500"/>
              </a:xfrm>
              <a:prstGeom prst="ellipse">
                <a:avLst/>
              </a:prstGeom>
              <a:solidFill>
                <a:srgbClr val="F25D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1388;p186">
                <a:extLst>
                  <a:ext uri="{FF2B5EF4-FFF2-40B4-BE49-F238E27FC236}">
                    <a16:creationId xmlns:a16="http://schemas.microsoft.com/office/drawing/2014/main" id="{310AFC9F-7ED5-8137-EDF4-6B0C66A380FE}"/>
                  </a:ext>
                </a:extLst>
              </p:cNvPr>
              <p:cNvGrpSpPr/>
              <p:nvPr/>
            </p:nvGrpSpPr>
            <p:grpSpPr>
              <a:xfrm>
                <a:off x="9391891" y="3756026"/>
                <a:ext cx="658464" cy="663879"/>
                <a:chOff x="7282851" y="2884265"/>
                <a:chExt cx="684000" cy="1036500"/>
              </a:xfrm>
            </p:grpSpPr>
            <p:sp>
              <p:nvSpPr>
                <p:cNvPr id="13" name="Google Shape;1389;p186">
                  <a:extLst>
                    <a:ext uri="{FF2B5EF4-FFF2-40B4-BE49-F238E27FC236}">
                      <a16:creationId xmlns:a16="http://schemas.microsoft.com/office/drawing/2014/main" id="{5FDE025F-3300-18CC-4ADC-64652D06F731}"/>
                    </a:ext>
                  </a:extLst>
                </p:cNvPr>
                <p:cNvSpPr/>
                <p:nvPr/>
              </p:nvSpPr>
              <p:spPr>
                <a:xfrm>
                  <a:off x="7282851" y="3236765"/>
                  <a:ext cx="684000" cy="684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r>
                    <a:rPr lang="en" sz="1100" b="1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07</a:t>
                  </a:r>
                  <a:endParaRPr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14" name="Google Shape;1390;p186">
                  <a:extLst>
                    <a:ext uri="{FF2B5EF4-FFF2-40B4-BE49-F238E27FC236}">
                      <a16:creationId xmlns:a16="http://schemas.microsoft.com/office/drawing/2014/main" id="{8641CC1C-B953-BD40-9D9C-04D2E61B6AA1}"/>
                    </a:ext>
                  </a:extLst>
                </p:cNvPr>
                <p:cNvCxnSpPr/>
                <p:nvPr/>
              </p:nvCxnSpPr>
              <p:spPr>
                <a:xfrm rot="10800000">
                  <a:off x="7624851" y="2884265"/>
                  <a:ext cx="0" cy="35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25D26"/>
                  </a:solidFill>
                  <a:prstDash val="solid"/>
                  <a:miter lim="800000"/>
                  <a:headEnd type="none" w="sm" len="sm"/>
                  <a:tailEnd type="stealth" w="med" len="med"/>
                </a:ln>
              </p:spPr>
            </p:cxnSp>
          </p:grpSp>
          <p:sp>
            <p:nvSpPr>
              <p:cNvPr id="10" name="Google Shape;1391;p186">
                <a:extLst>
                  <a:ext uri="{FF2B5EF4-FFF2-40B4-BE49-F238E27FC236}">
                    <a16:creationId xmlns:a16="http://schemas.microsoft.com/office/drawing/2014/main" id="{C7AC77B6-287B-47CD-9D2C-FA05E64118FB}"/>
                  </a:ext>
                </a:extLst>
              </p:cNvPr>
              <p:cNvSpPr txBox="1"/>
              <p:nvPr/>
            </p:nvSpPr>
            <p:spPr>
              <a:xfrm>
                <a:off x="10462815" y="4842607"/>
                <a:ext cx="1492400" cy="1490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" sz="1200" b="1" dirty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 of circulating area &amp; Multi level car parking</a:t>
                </a:r>
                <a:endParaRPr sz="1200" b="1" dirty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1" name="Google Shape;1392;p186">
                <a:extLst>
                  <a:ext uri="{FF2B5EF4-FFF2-40B4-BE49-F238E27FC236}">
                    <a16:creationId xmlns:a16="http://schemas.microsoft.com/office/drawing/2014/main" id="{43AEBF77-F9DD-D5E9-0E72-4857EB55F375}"/>
                  </a:ext>
                </a:extLst>
              </p:cNvPr>
              <p:cNvCxnSpPr/>
              <p:nvPr/>
            </p:nvCxnSpPr>
            <p:spPr>
              <a:xfrm rot="10800000">
                <a:off x="11206115" y="3769081"/>
                <a:ext cx="0" cy="601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27304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12" name="Google Shape;1393;p186">
                <a:extLst>
                  <a:ext uri="{FF2B5EF4-FFF2-40B4-BE49-F238E27FC236}">
                    <a16:creationId xmlns:a16="http://schemas.microsoft.com/office/drawing/2014/main" id="{00FA45B7-9BEE-1D36-7180-37F94F9FF804}"/>
                  </a:ext>
                </a:extLst>
              </p:cNvPr>
              <p:cNvSpPr/>
              <p:nvPr/>
            </p:nvSpPr>
            <p:spPr>
              <a:xfrm>
                <a:off x="10879784" y="4356813"/>
                <a:ext cx="658400" cy="438000"/>
              </a:xfrm>
              <a:prstGeom prst="ellipse">
                <a:avLst/>
              </a:prstGeom>
              <a:solidFill>
                <a:srgbClr val="F273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06</a:t>
                </a:r>
                <a:endParaRPr sz="11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4E935954-FD2D-2F79-3ABF-C2F7BF6B2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90663"/>
              </p:ext>
            </p:extLst>
          </p:nvPr>
        </p:nvGraphicFramePr>
        <p:xfrm>
          <a:off x="257175" y="3524250"/>
          <a:ext cx="11696700" cy="31273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9193">
                  <a:extLst>
                    <a:ext uri="{9D8B030D-6E8A-4147-A177-3AD203B41FA5}">
                      <a16:colId xmlns:a16="http://schemas.microsoft.com/office/drawing/2014/main" val="3051261818"/>
                    </a:ext>
                  </a:extLst>
                </a:gridCol>
                <a:gridCol w="5298270">
                  <a:extLst>
                    <a:ext uri="{9D8B030D-6E8A-4147-A177-3AD203B41FA5}">
                      <a16:colId xmlns:a16="http://schemas.microsoft.com/office/drawing/2014/main" val="197006832"/>
                    </a:ext>
                  </a:extLst>
                </a:gridCol>
                <a:gridCol w="871790">
                  <a:extLst>
                    <a:ext uri="{9D8B030D-6E8A-4147-A177-3AD203B41FA5}">
                      <a16:colId xmlns:a16="http://schemas.microsoft.com/office/drawing/2014/main" val="3760348675"/>
                    </a:ext>
                  </a:extLst>
                </a:gridCol>
                <a:gridCol w="519681">
                  <a:extLst>
                    <a:ext uri="{9D8B030D-6E8A-4147-A177-3AD203B41FA5}">
                      <a16:colId xmlns:a16="http://schemas.microsoft.com/office/drawing/2014/main" val="3224636143"/>
                    </a:ext>
                  </a:extLst>
                </a:gridCol>
                <a:gridCol w="4447766">
                  <a:extLst>
                    <a:ext uri="{9D8B030D-6E8A-4147-A177-3AD203B41FA5}">
                      <a16:colId xmlns:a16="http://schemas.microsoft.com/office/drawing/2014/main" val="1021155239"/>
                    </a:ext>
                  </a:extLst>
                </a:gridCol>
              </a:tblGrid>
              <a:tr h="3819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SN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  Name of the work</a:t>
                      </a:r>
                      <a:endParaRPr lang="en-IN" dirty="0"/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Cost (Cr)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0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Plan Head</a:t>
                      </a:r>
                      <a:endParaRPr sz="10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Status &amp;TDC if any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918855"/>
                  </a:ext>
                </a:extLst>
              </a:tr>
              <a:tr h="238273">
                <a:tc gridSpan="5"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Char char="➢"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Works under PH-42: PIT lines, IOH lines, Wheel lathe line &amp; Shunting necks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404772"/>
                  </a:ext>
                </a:extLst>
              </a:tr>
              <a:tr h="5708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350" marR="51350" marT="42575" marB="4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Provision of covered shed along with maintenance facilities for DEMU/MEMU at Alandi (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Sanctioned work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)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28.68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150" marR="68150" marT="42575" marB="4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42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150" marR="68150" marT="42575" marB="42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Detailed Estimate amounting to Rs. 40.41 Cr sanctioned on 02.02.2026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350" marR="51350" marT="42575" marB="42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144857"/>
                  </a:ext>
                </a:extLst>
              </a:tr>
              <a:tr h="4536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Development of maintenance siding for NMG/NMGH/NMGHS coach (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Sanctioned work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)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90.46</a:t>
                      </a: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42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Detailed Estimate under process at Construction Dept.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088568"/>
                  </a:ext>
                </a:extLst>
              </a:tr>
              <a:tr h="245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Proposed work under PH-42: 5 PIT lines 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50" marB="96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-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42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Estimate under Preparation.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353112"/>
                  </a:ext>
                </a:extLst>
              </a:tr>
              <a:tr h="238273">
                <a:tc gridSpan="5"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Char char="➢"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Works under PH-16: 9 PF lines, 15 stabling lines, Electrification, Land aquisition &amp; Signalling of entire yard</a:t>
                      </a:r>
                      <a:endParaRPr sz="1200" b="1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65608"/>
                  </a:ext>
                </a:extLst>
              </a:tr>
              <a:tr h="4537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7650" marR="37650" marT="24200" marB="24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Development of Mega Coaching Terminal at Alandi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375" marR="5375" marT="4025" marB="19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482.75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16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Proposed in PWP 2026-27. Currently with ED(GatiShakti)/Traffic in IRPSM.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8625" marR="18625" marT="9675" marB="9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398748"/>
                  </a:ext>
                </a:extLst>
              </a:tr>
              <a:tr h="272503">
                <a:tc gridSpan="5"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Char char="➢"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Works under PH-53: Construction of platforms, all passenger amenities, Elec Gen portion, circulating area &amp; parking 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7650" marR="37650" marT="24200" marB="24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177276"/>
                  </a:ext>
                </a:extLst>
              </a:tr>
              <a:tr h="2725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7650" marR="37650" marT="24200" marB="24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 of 9 Platforms</a:t>
                      </a:r>
                      <a:r>
                        <a:rPr lang="en-US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along with Passenger Amenities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128.38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Under</a:t>
                      </a:r>
                      <a:r>
                        <a:rPr lang="en-US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Approval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8575" marR="28575" marT="14300" marB="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840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0BCEF-B7DB-F992-4208-7233154E4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3BDFA-E1CC-E2BC-574E-7231E2854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 b="10933"/>
          <a:stretch>
            <a:fillRect/>
          </a:stretch>
        </p:blipFill>
        <p:spPr>
          <a:xfrm>
            <a:off x="112235" y="93013"/>
            <a:ext cx="11957845" cy="66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1B6B59-8598-ACFE-40F4-B8C0C251E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" y="261904"/>
            <a:ext cx="12119751" cy="6683021"/>
          </a:xfrm>
          <a:prstGeom prst="rect">
            <a:avLst/>
          </a:prstGeom>
        </p:spPr>
      </p:pic>
      <p:sp>
        <p:nvSpPr>
          <p:cNvPr id="2" name="Rectangle: Diagonal Corners Snipped 2">
            <a:extLst>
              <a:ext uri="{FF2B5EF4-FFF2-40B4-BE49-F238E27FC236}">
                <a16:creationId xmlns:a16="http://schemas.microsoft.com/office/drawing/2014/main" id="{F5BA42EB-0E1C-2883-EE6C-2C8D902DC9FD}"/>
              </a:ext>
            </a:extLst>
          </p:cNvPr>
          <p:cNvSpPr/>
          <p:nvPr/>
        </p:nvSpPr>
        <p:spPr>
          <a:xfrm>
            <a:off x="0" y="1"/>
            <a:ext cx="12192000" cy="442524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 </a:t>
            </a:r>
            <a:r>
              <a:rPr lang="en-US" sz="2667" b="1" dirty="0">
                <a:solidFill>
                  <a:schemeClr val="tx1"/>
                </a:solidFill>
              </a:rPr>
              <a:t>Pune Yard Remodeling: Bar Chart</a:t>
            </a:r>
          </a:p>
        </p:txBody>
      </p:sp>
    </p:spTree>
    <p:extLst>
      <p:ext uri="{BB962C8B-B14F-4D97-AF65-F5344CB8AC3E}">
        <p14:creationId xmlns:p14="http://schemas.microsoft.com/office/powerpoint/2010/main" val="81179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7DDDD-6AF3-2322-D1B5-4B510AB9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751" y="581025"/>
            <a:ext cx="3906450" cy="6105525"/>
          </a:xfrm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🚉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 Extensions</a:t>
            </a:r>
          </a:p>
          <a:p>
            <a:pPr marL="0" indent="0">
              <a:buNone/>
            </a:pP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PF 2, 3, 6 → 24 LHB / 26 ICF</a:t>
            </a:r>
          </a:p>
          <a:p>
            <a:pPr marL="0" indent="0">
              <a:buNone/>
            </a:pP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PF 4, 5 → 19 LHB / 20 ICF</a:t>
            </a:r>
          </a:p>
          <a:p>
            <a:pPr marL="0" indent="0">
              <a:buNone/>
            </a:pPr>
            <a:endParaRPr lang="en-US" sz="14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➕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Platforms</a:t>
            </a:r>
            <a:b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new platforms (PF 7 – 12) for Full-length Trains</a:t>
            </a:r>
          </a:p>
          <a:p>
            <a:pPr marL="0" indent="0">
              <a:buNone/>
            </a:pPr>
            <a:endParaRPr lang="en-US" sz="14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🔌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 Shed Relocation</a:t>
            </a:r>
            <a:b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Shifting Electric Trip Shed to OWS</a:t>
            </a:r>
          </a:p>
          <a:p>
            <a:pPr marL="0" indent="0">
              <a:buNone/>
            </a:pPr>
            <a:endParaRPr lang="en-US" sz="14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🚆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Running Lines</a:t>
            </a:r>
            <a:b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running behind GC3 cabin</a:t>
            </a:r>
          </a:p>
          <a:p>
            <a:pPr marL="0" indent="0">
              <a:buNone/>
            </a:pPr>
            <a:endParaRPr lang="en-US" sz="14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⚙️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Signaling Upgrade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RRI upgraded to Electronic Interlocking (EI)</a:t>
            </a:r>
          </a:p>
          <a:p>
            <a:pPr marL="0" indent="0">
              <a:buNone/>
            </a:pPr>
            <a:endParaRPr lang="en-US" sz="14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🚶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Passenger Amenities</a:t>
            </a:r>
            <a:br>
              <a:rPr lang="mr-IN" sz="16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FOB provision for PF 7–12 subway</a:t>
            </a:r>
          </a:p>
          <a:p>
            <a:pPr marL="0" indent="0">
              <a:buNone/>
            </a:pPr>
            <a:endParaRPr lang="en-US" sz="14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🔧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Yard Simplification</a:t>
            </a:r>
            <a:b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Removal of 12 special track layouts</a:t>
            </a:r>
          </a:p>
          <a:p>
            <a:pPr marL="0" indent="0">
              <a:buNone/>
            </a:pPr>
            <a:endParaRPr lang="en-US" sz="14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📉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</a:t>
            </a:r>
            <a:b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Surrender of 8 stabling lines</a:t>
            </a:r>
          </a:p>
        </p:txBody>
      </p:sp>
      <p:sp>
        <p:nvSpPr>
          <p:cNvPr id="6" name="Rectangle: Diagonal Corners Snipped 2">
            <a:extLst>
              <a:ext uri="{FF2B5EF4-FFF2-40B4-BE49-F238E27FC236}">
                <a16:creationId xmlns:a16="http://schemas.microsoft.com/office/drawing/2014/main" id="{41FC4BF4-3496-C5A7-EB86-AA069F6401CD}"/>
              </a:ext>
            </a:extLst>
          </p:cNvPr>
          <p:cNvSpPr/>
          <p:nvPr/>
        </p:nvSpPr>
        <p:spPr>
          <a:xfrm>
            <a:off x="0" y="0"/>
            <a:ext cx="12192000" cy="477229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1E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 Highlights of Pune Yard Remodeling work</a:t>
            </a:r>
            <a:endParaRPr lang="en-US" sz="2667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ADF579-AD44-EBE8-E7B7-C21696328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16242"/>
              </p:ext>
            </p:extLst>
          </p:nvPr>
        </p:nvGraphicFramePr>
        <p:xfrm>
          <a:off x="4429125" y="568324"/>
          <a:ext cx="7630268" cy="6113282"/>
        </p:xfrm>
        <a:graphic>
          <a:graphicData uri="http://schemas.openxmlformats.org/drawingml/2006/table">
            <a:tbl>
              <a:tblPr firstRow="1" bandRow="1"/>
              <a:tblGrid>
                <a:gridCol w="399470">
                  <a:extLst>
                    <a:ext uri="{9D8B030D-6E8A-4147-A177-3AD203B41FA5}">
                      <a16:colId xmlns:a16="http://schemas.microsoft.com/office/drawing/2014/main" val="1689296276"/>
                    </a:ext>
                  </a:extLst>
                </a:gridCol>
                <a:gridCol w="2832251">
                  <a:extLst>
                    <a:ext uri="{9D8B030D-6E8A-4147-A177-3AD203B41FA5}">
                      <a16:colId xmlns:a16="http://schemas.microsoft.com/office/drawing/2014/main" val="572208049"/>
                    </a:ext>
                  </a:extLst>
                </a:gridCol>
                <a:gridCol w="516632">
                  <a:extLst>
                    <a:ext uri="{9D8B030D-6E8A-4147-A177-3AD203B41FA5}">
                      <a16:colId xmlns:a16="http://schemas.microsoft.com/office/drawing/2014/main" val="2265992909"/>
                    </a:ext>
                  </a:extLst>
                </a:gridCol>
                <a:gridCol w="581211">
                  <a:extLst>
                    <a:ext uri="{9D8B030D-6E8A-4147-A177-3AD203B41FA5}">
                      <a16:colId xmlns:a16="http://schemas.microsoft.com/office/drawing/2014/main" val="1723179748"/>
                    </a:ext>
                  </a:extLst>
                </a:gridCol>
                <a:gridCol w="3300704">
                  <a:extLst>
                    <a:ext uri="{9D8B030D-6E8A-4147-A177-3AD203B41FA5}">
                      <a16:colId xmlns:a16="http://schemas.microsoft.com/office/drawing/2014/main" val="828280717"/>
                    </a:ext>
                  </a:extLst>
                </a:gridCol>
              </a:tblGrid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  <a:endParaRPr lang="en-IN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  <a:endParaRPr lang="en-IN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 &amp; Cost</a:t>
                      </a:r>
                      <a:endParaRPr lang="en-IN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 in Cr.</a:t>
                      </a:r>
                      <a:endParaRPr lang="en-IN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Status</a:t>
                      </a:r>
                      <a:endParaRPr lang="en-IN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659101338"/>
                  </a:ext>
                </a:extLst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Extension of PF 2 to 6 etc.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60.35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 in progress (Work will be executed in Pre NI, NI &amp; Post NI)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473895751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 of 3</a:t>
                      </a:r>
                      <a:r>
                        <a:rPr lang="en-US" sz="1100" baseline="30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</a:t>
                      </a:r>
                      <a:r>
                        <a:rPr lang="en-US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line btw GCMC to HDP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97.16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DCN under approval at HQ.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3125472239"/>
                  </a:ext>
                </a:extLst>
              </a:tr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Track Work for new PFs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49.43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Agency in place. Work for construction of PF no. 11 &amp;12 started from 05.04.2026.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2974485162"/>
                  </a:ext>
                </a:extLst>
              </a:tr>
              <a:tr h="73382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 of 02 UP &amp; DN run through works near </a:t>
                      </a:r>
                      <a:r>
                        <a:rPr lang="en-US" sz="11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Ghorpadi</a:t>
                      </a: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Cabin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28.18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Agency in place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IN" sz="11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Due to difficulty in shifting cables behind GC3 cabin &amp; non feasibility of RRI alteration, commissioning of two stabling lines is not feasible before EI commissioning.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162519452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Shifting of Trip Shed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10.41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Foundation Work in progress.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TDC: 15 May, 2026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2657867771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 of new PFs 7 &amp; 8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10.39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 25.03.26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3925324128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 of new PFs 9 &amp; 10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19.5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 25.03.26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640784482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 of new PFs 11 &amp; 12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15.32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 25.03.26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631357367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Provision of 6 MTR wide Sky walk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19.98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 25.03.26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903359518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Provision of 6 MTR vide FOB across new PF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15.85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 25.03.26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3745882562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Provision of COP on PF 7 &amp; 8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9.47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 25.03.26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3698989033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Provision of Lift, Escalator  on PF 9,10 &amp; 11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16.04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Tender opened on 29.01.26.  Under TC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947227808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Lift, Escalator </a:t>
                      </a:r>
                      <a:r>
                        <a:rPr lang="en-US" sz="11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on PF 7 &amp; 8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6.66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Tender opened on 29.01.26.  Under TC</a:t>
                      </a:r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2889640577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Telecom work for PF 7 &amp; 8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7.98</a:t>
                      </a:r>
                      <a:endParaRPr lang="en-IN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IN" sz="11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476442601"/>
                  </a:ext>
                </a:extLst>
              </a:tr>
              <a:tr h="297326"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Provision of subway to connect all new PFs.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33.44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Estimate prepared. Work is being proposed.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221295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2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>
            <a:off x="446367" y="1817133"/>
            <a:ext cx="4191907" cy="697667"/>
          </a:xfrm>
          <a:custGeom>
            <a:avLst/>
            <a:gdLst/>
            <a:ahLst/>
            <a:cxnLst/>
            <a:rect l="l" t="t" r="r" b="b"/>
            <a:pathLst>
              <a:path w="1548411" h="395167" extrusionOk="0">
                <a:moveTo>
                  <a:pt x="1328780" y="0"/>
                </a:moveTo>
                <a:lnTo>
                  <a:pt x="28449" y="0"/>
                </a:lnTo>
                <a:cubicBezTo>
                  <a:pt x="20904" y="0"/>
                  <a:pt x="13668" y="2997"/>
                  <a:pt x="8332" y="8332"/>
                </a:cubicBezTo>
                <a:cubicBezTo>
                  <a:pt x="2997" y="13668"/>
                  <a:pt x="0" y="20904"/>
                  <a:pt x="0" y="28449"/>
                </a:cubicBezTo>
                <a:lnTo>
                  <a:pt x="0" y="366719"/>
                </a:lnTo>
                <a:cubicBezTo>
                  <a:pt x="0" y="374264"/>
                  <a:pt x="2997" y="381500"/>
                  <a:pt x="8332" y="386835"/>
                </a:cubicBezTo>
                <a:cubicBezTo>
                  <a:pt x="13668" y="392170"/>
                  <a:pt x="20904" y="395167"/>
                  <a:pt x="28449" y="395167"/>
                </a:cubicBezTo>
                <a:lnTo>
                  <a:pt x="1328780" y="395167"/>
                </a:lnTo>
                <a:cubicBezTo>
                  <a:pt x="1347022" y="395167"/>
                  <a:pt x="1364546" y="388052"/>
                  <a:pt x="1377625" y="375335"/>
                </a:cubicBezTo>
                <a:lnTo>
                  <a:pt x="1540032" y="217416"/>
                </a:lnTo>
                <a:cubicBezTo>
                  <a:pt x="1545389" y="212208"/>
                  <a:pt x="1548411" y="205055"/>
                  <a:pt x="1548411" y="197584"/>
                </a:cubicBezTo>
                <a:cubicBezTo>
                  <a:pt x="1548411" y="190113"/>
                  <a:pt x="1545389" y="182959"/>
                  <a:pt x="1540032" y="177751"/>
                </a:cubicBezTo>
                <a:lnTo>
                  <a:pt x="1377625" y="19833"/>
                </a:lnTo>
                <a:cubicBezTo>
                  <a:pt x="1364546" y="7115"/>
                  <a:pt x="1347022" y="0"/>
                  <a:pt x="132878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oogle Shape;259;p18"/>
          <p:cNvGrpSpPr/>
          <p:nvPr/>
        </p:nvGrpSpPr>
        <p:grpSpPr>
          <a:xfrm>
            <a:off x="4777539" y="765177"/>
            <a:ext cx="746131" cy="593927"/>
            <a:chOff x="0" y="0"/>
            <a:chExt cx="812800" cy="812800"/>
          </a:xfrm>
        </p:grpSpPr>
        <p:sp>
          <p:nvSpPr>
            <p:cNvPr id="260" name="Google Shape;260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7A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1" name="Google Shape;261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33" tIns="67733" rIns="67733" bIns="67733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Open Sans ExtraBold"/>
                </a:rPr>
                <a:t>1</a:t>
              </a:r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oogle Shape;262;p18"/>
          <p:cNvGrpSpPr/>
          <p:nvPr/>
        </p:nvGrpSpPr>
        <p:grpSpPr>
          <a:xfrm>
            <a:off x="4777540" y="1872485"/>
            <a:ext cx="746131" cy="593927"/>
            <a:chOff x="0" y="0"/>
            <a:chExt cx="812800" cy="812800"/>
          </a:xfrm>
        </p:grpSpPr>
        <p:sp>
          <p:nvSpPr>
            <p:cNvPr id="263" name="Google Shape;263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7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33" tIns="67733" rIns="67733" bIns="67733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Open Sans ExtraBold"/>
                </a:rPr>
                <a:t>2</a:t>
              </a:r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oogle Shape;265;p18"/>
          <p:cNvGrpSpPr/>
          <p:nvPr/>
        </p:nvGrpSpPr>
        <p:grpSpPr>
          <a:xfrm>
            <a:off x="4777540" y="3025281"/>
            <a:ext cx="746131" cy="593927"/>
            <a:chOff x="0" y="0"/>
            <a:chExt cx="812800" cy="812800"/>
          </a:xfrm>
        </p:grpSpPr>
        <p:sp>
          <p:nvSpPr>
            <p:cNvPr id="266" name="Google Shape;266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8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7" name="Google Shape;267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33" tIns="67733" rIns="67733" bIns="67733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Open Sans ExtraBold"/>
                </a:rPr>
                <a:t>3</a:t>
              </a:r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oogle Shape;268;p18"/>
          <p:cNvGrpSpPr/>
          <p:nvPr/>
        </p:nvGrpSpPr>
        <p:grpSpPr>
          <a:xfrm>
            <a:off x="4794385" y="4098713"/>
            <a:ext cx="746131" cy="593927"/>
            <a:chOff x="0" y="0"/>
            <a:chExt cx="812800" cy="812800"/>
          </a:xfrm>
        </p:grpSpPr>
        <p:sp>
          <p:nvSpPr>
            <p:cNvPr id="269" name="Google Shape;269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7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0" name="Google Shape;270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33" tIns="67733" rIns="67733" bIns="67733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Open Sans ExtraBold"/>
                </a:rPr>
                <a:t>4</a:t>
              </a:r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9" name="Google Shape;279;p18"/>
          <p:cNvSpPr txBox="1"/>
          <p:nvPr/>
        </p:nvSpPr>
        <p:spPr>
          <a:xfrm>
            <a:off x="519874" y="1882479"/>
            <a:ext cx="4001441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15"/>
              </a:lnSpc>
            </a:pPr>
            <a:r>
              <a:rPr lang="en-IN" sz="1467" b="1" dirty="0">
                <a:latin typeface="Tahoma" pitchFamily="34" charset="0"/>
                <a:ea typeface="Tahoma" pitchFamily="34" charset="0"/>
                <a:cs typeface="Tahoma" pitchFamily="34" charset="0"/>
              </a:rPr>
              <a:t>Preparatory work (Six New PFs Construction):</a:t>
            </a:r>
            <a:endParaRPr sz="146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Google Shape;258;p18"/>
          <p:cNvSpPr/>
          <p:nvPr/>
        </p:nvSpPr>
        <p:spPr>
          <a:xfrm>
            <a:off x="456115" y="4010344"/>
            <a:ext cx="4191907" cy="697667"/>
          </a:xfrm>
          <a:custGeom>
            <a:avLst/>
            <a:gdLst/>
            <a:ahLst/>
            <a:cxnLst/>
            <a:rect l="l" t="t" r="r" b="b"/>
            <a:pathLst>
              <a:path w="1548411" h="395167" extrusionOk="0">
                <a:moveTo>
                  <a:pt x="1328780" y="0"/>
                </a:moveTo>
                <a:lnTo>
                  <a:pt x="28449" y="0"/>
                </a:lnTo>
                <a:cubicBezTo>
                  <a:pt x="20904" y="0"/>
                  <a:pt x="13668" y="2997"/>
                  <a:pt x="8332" y="8332"/>
                </a:cubicBezTo>
                <a:cubicBezTo>
                  <a:pt x="2997" y="13668"/>
                  <a:pt x="0" y="20904"/>
                  <a:pt x="0" y="28449"/>
                </a:cubicBezTo>
                <a:lnTo>
                  <a:pt x="0" y="366719"/>
                </a:lnTo>
                <a:cubicBezTo>
                  <a:pt x="0" y="374264"/>
                  <a:pt x="2997" y="381500"/>
                  <a:pt x="8332" y="386835"/>
                </a:cubicBezTo>
                <a:cubicBezTo>
                  <a:pt x="13668" y="392170"/>
                  <a:pt x="20904" y="395167"/>
                  <a:pt x="28449" y="395167"/>
                </a:cubicBezTo>
                <a:lnTo>
                  <a:pt x="1328780" y="395167"/>
                </a:lnTo>
                <a:cubicBezTo>
                  <a:pt x="1347022" y="395167"/>
                  <a:pt x="1364546" y="388052"/>
                  <a:pt x="1377625" y="375335"/>
                </a:cubicBezTo>
                <a:lnTo>
                  <a:pt x="1540032" y="217416"/>
                </a:lnTo>
                <a:cubicBezTo>
                  <a:pt x="1545389" y="212208"/>
                  <a:pt x="1548411" y="205055"/>
                  <a:pt x="1548411" y="197584"/>
                </a:cubicBezTo>
                <a:cubicBezTo>
                  <a:pt x="1548411" y="190113"/>
                  <a:pt x="1545389" y="182959"/>
                  <a:pt x="1540032" y="177751"/>
                </a:cubicBezTo>
                <a:lnTo>
                  <a:pt x="1377625" y="19833"/>
                </a:lnTo>
                <a:cubicBezTo>
                  <a:pt x="1364546" y="7115"/>
                  <a:pt x="1347022" y="0"/>
                  <a:pt x="132878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Google Shape;258;p18"/>
          <p:cNvSpPr/>
          <p:nvPr/>
        </p:nvSpPr>
        <p:spPr>
          <a:xfrm>
            <a:off x="434393" y="4873404"/>
            <a:ext cx="4191907" cy="697667"/>
          </a:xfrm>
          <a:custGeom>
            <a:avLst/>
            <a:gdLst/>
            <a:ahLst/>
            <a:cxnLst/>
            <a:rect l="l" t="t" r="r" b="b"/>
            <a:pathLst>
              <a:path w="1548411" h="395167" extrusionOk="0">
                <a:moveTo>
                  <a:pt x="1328780" y="0"/>
                </a:moveTo>
                <a:lnTo>
                  <a:pt x="28449" y="0"/>
                </a:lnTo>
                <a:cubicBezTo>
                  <a:pt x="20904" y="0"/>
                  <a:pt x="13668" y="2997"/>
                  <a:pt x="8332" y="8332"/>
                </a:cubicBezTo>
                <a:cubicBezTo>
                  <a:pt x="2997" y="13668"/>
                  <a:pt x="0" y="20904"/>
                  <a:pt x="0" y="28449"/>
                </a:cubicBezTo>
                <a:lnTo>
                  <a:pt x="0" y="366719"/>
                </a:lnTo>
                <a:cubicBezTo>
                  <a:pt x="0" y="374264"/>
                  <a:pt x="2997" y="381500"/>
                  <a:pt x="8332" y="386835"/>
                </a:cubicBezTo>
                <a:cubicBezTo>
                  <a:pt x="13668" y="392170"/>
                  <a:pt x="20904" y="395167"/>
                  <a:pt x="28449" y="395167"/>
                </a:cubicBezTo>
                <a:lnTo>
                  <a:pt x="1328780" y="395167"/>
                </a:lnTo>
                <a:cubicBezTo>
                  <a:pt x="1347022" y="395167"/>
                  <a:pt x="1364546" y="388052"/>
                  <a:pt x="1377625" y="375335"/>
                </a:cubicBezTo>
                <a:lnTo>
                  <a:pt x="1540032" y="217416"/>
                </a:lnTo>
                <a:cubicBezTo>
                  <a:pt x="1545389" y="212208"/>
                  <a:pt x="1548411" y="205055"/>
                  <a:pt x="1548411" y="197584"/>
                </a:cubicBezTo>
                <a:cubicBezTo>
                  <a:pt x="1548411" y="190113"/>
                  <a:pt x="1545389" y="182959"/>
                  <a:pt x="1540032" y="177751"/>
                </a:cubicBezTo>
                <a:lnTo>
                  <a:pt x="1377625" y="19833"/>
                </a:lnTo>
                <a:cubicBezTo>
                  <a:pt x="1364546" y="7115"/>
                  <a:pt x="1347022" y="0"/>
                  <a:pt x="132878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Google Shape;258;p18"/>
          <p:cNvSpPr/>
          <p:nvPr/>
        </p:nvSpPr>
        <p:spPr>
          <a:xfrm>
            <a:off x="456115" y="5780340"/>
            <a:ext cx="4191907" cy="697667"/>
          </a:xfrm>
          <a:custGeom>
            <a:avLst/>
            <a:gdLst/>
            <a:ahLst/>
            <a:cxnLst/>
            <a:rect l="l" t="t" r="r" b="b"/>
            <a:pathLst>
              <a:path w="1548411" h="395167" extrusionOk="0">
                <a:moveTo>
                  <a:pt x="1328780" y="0"/>
                </a:moveTo>
                <a:lnTo>
                  <a:pt x="28449" y="0"/>
                </a:lnTo>
                <a:cubicBezTo>
                  <a:pt x="20904" y="0"/>
                  <a:pt x="13668" y="2997"/>
                  <a:pt x="8332" y="8332"/>
                </a:cubicBezTo>
                <a:cubicBezTo>
                  <a:pt x="2997" y="13668"/>
                  <a:pt x="0" y="20904"/>
                  <a:pt x="0" y="28449"/>
                </a:cubicBezTo>
                <a:lnTo>
                  <a:pt x="0" y="366719"/>
                </a:lnTo>
                <a:cubicBezTo>
                  <a:pt x="0" y="374264"/>
                  <a:pt x="2997" y="381500"/>
                  <a:pt x="8332" y="386835"/>
                </a:cubicBezTo>
                <a:cubicBezTo>
                  <a:pt x="13668" y="392170"/>
                  <a:pt x="20904" y="395167"/>
                  <a:pt x="28449" y="395167"/>
                </a:cubicBezTo>
                <a:lnTo>
                  <a:pt x="1328780" y="395167"/>
                </a:lnTo>
                <a:cubicBezTo>
                  <a:pt x="1347022" y="395167"/>
                  <a:pt x="1364546" y="388052"/>
                  <a:pt x="1377625" y="375335"/>
                </a:cubicBezTo>
                <a:lnTo>
                  <a:pt x="1540032" y="217416"/>
                </a:lnTo>
                <a:cubicBezTo>
                  <a:pt x="1545389" y="212208"/>
                  <a:pt x="1548411" y="205055"/>
                  <a:pt x="1548411" y="197584"/>
                </a:cubicBezTo>
                <a:cubicBezTo>
                  <a:pt x="1548411" y="190113"/>
                  <a:pt x="1545389" y="182959"/>
                  <a:pt x="1540032" y="177751"/>
                </a:cubicBezTo>
                <a:lnTo>
                  <a:pt x="1377625" y="19833"/>
                </a:lnTo>
                <a:cubicBezTo>
                  <a:pt x="1364546" y="7115"/>
                  <a:pt x="1347022" y="0"/>
                  <a:pt x="1328780" y="0"/>
                </a:cubicBezTo>
                <a:close/>
              </a:path>
            </a:pathLst>
          </a:cu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Google Shape;258;p18"/>
          <p:cNvSpPr/>
          <p:nvPr/>
        </p:nvSpPr>
        <p:spPr>
          <a:xfrm>
            <a:off x="446367" y="721907"/>
            <a:ext cx="4191907" cy="697667"/>
          </a:xfrm>
          <a:custGeom>
            <a:avLst/>
            <a:gdLst/>
            <a:ahLst/>
            <a:cxnLst/>
            <a:rect l="l" t="t" r="r" b="b"/>
            <a:pathLst>
              <a:path w="1548411" h="395167" extrusionOk="0">
                <a:moveTo>
                  <a:pt x="1328780" y="0"/>
                </a:moveTo>
                <a:lnTo>
                  <a:pt x="28449" y="0"/>
                </a:lnTo>
                <a:cubicBezTo>
                  <a:pt x="20904" y="0"/>
                  <a:pt x="13668" y="2997"/>
                  <a:pt x="8332" y="8332"/>
                </a:cubicBezTo>
                <a:cubicBezTo>
                  <a:pt x="2997" y="13668"/>
                  <a:pt x="0" y="20904"/>
                  <a:pt x="0" y="28449"/>
                </a:cubicBezTo>
                <a:lnTo>
                  <a:pt x="0" y="366719"/>
                </a:lnTo>
                <a:cubicBezTo>
                  <a:pt x="0" y="374264"/>
                  <a:pt x="2997" y="381500"/>
                  <a:pt x="8332" y="386835"/>
                </a:cubicBezTo>
                <a:cubicBezTo>
                  <a:pt x="13668" y="392170"/>
                  <a:pt x="20904" y="395167"/>
                  <a:pt x="28449" y="395167"/>
                </a:cubicBezTo>
                <a:lnTo>
                  <a:pt x="1328780" y="395167"/>
                </a:lnTo>
                <a:cubicBezTo>
                  <a:pt x="1347022" y="395167"/>
                  <a:pt x="1364546" y="388052"/>
                  <a:pt x="1377625" y="375335"/>
                </a:cubicBezTo>
                <a:lnTo>
                  <a:pt x="1540032" y="217416"/>
                </a:lnTo>
                <a:cubicBezTo>
                  <a:pt x="1545389" y="212208"/>
                  <a:pt x="1548411" y="205055"/>
                  <a:pt x="1548411" y="197584"/>
                </a:cubicBezTo>
                <a:cubicBezTo>
                  <a:pt x="1548411" y="190113"/>
                  <a:pt x="1545389" y="182959"/>
                  <a:pt x="1540032" y="177751"/>
                </a:cubicBezTo>
                <a:lnTo>
                  <a:pt x="1377625" y="19833"/>
                </a:lnTo>
                <a:cubicBezTo>
                  <a:pt x="1364546" y="7115"/>
                  <a:pt x="1347022" y="0"/>
                  <a:pt x="1328780" y="0"/>
                </a:cubicBezTo>
                <a:close/>
              </a:path>
            </a:pathLst>
          </a:custGeom>
          <a:solidFill>
            <a:srgbClr val="A7AD38"/>
          </a:soli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6115" y="2987538"/>
            <a:ext cx="4191907" cy="697666"/>
            <a:chOff x="342086" y="1830226"/>
            <a:chExt cx="3143930" cy="523250"/>
          </a:xfrm>
        </p:grpSpPr>
        <p:sp>
          <p:nvSpPr>
            <p:cNvPr id="42" name="Google Shape;258;p18"/>
            <p:cNvSpPr/>
            <p:nvPr/>
          </p:nvSpPr>
          <p:spPr>
            <a:xfrm>
              <a:off x="342086" y="1830226"/>
              <a:ext cx="3143930" cy="523250"/>
            </a:xfrm>
            <a:custGeom>
              <a:avLst/>
              <a:gdLst/>
              <a:ahLst/>
              <a:cxnLst/>
              <a:rect l="l" t="t" r="r" b="b"/>
              <a:pathLst>
                <a:path w="1548411" h="395167" extrusionOk="0">
                  <a:moveTo>
                    <a:pt x="1328780" y="0"/>
                  </a:moveTo>
                  <a:lnTo>
                    <a:pt x="28449" y="0"/>
                  </a:lnTo>
                  <a:cubicBezTo>
                    <a:pt x="20904" y="0"/>
                    <a:pt x="13668" y="2997"/>
                    <a:pt x="8332" y="8332"/>
                  </a:cubicBezTo>
                  <a:cubicBezTo>
                    <a:pt x="2997" y="13668"/>
                    <a:pt x="0" y="20904"/>
                    <a:pt x="0" y="28449"/>
                  </a:cubicBezTo>
                  <a:lnTo>
                    <a:pt x="0" y="366719"/>
                  </a:lnTo>
                  <a:cubicBezTo>
                    <a:pt x="0" y="374264"/>
                    <a:pt x="2997" y="381500"/>
                    <a:pt x="8332" y="386835"/>
                  </a:cubicBezTo>
                  <a:cubicBezTo>
                    <a:pt x="13668" y="392170"/>
                    <a:pt x="20904" y="395167"/>
                    <a:pt x="28449" y="395167"/>
                  </a:cubicBezTo>
                  <a:lnTo>
                    <a:pt x="1328780" y="395167"/>
                  </a:lnTo>
                  <a:cubicBezTo>
                    <a:pt x="1347022" y="395167"/>
                    <a:pt x="1364546" y="388052"/>
                    <a:pt x="1377625" y="375335"/>
                  </a:cubicBezTo>
                  <a:lnTo>
                    <a:pt x="1540032" y="217416"/>
                  </a:lnTo>
                  <a:cubicBezTo>
                    <a:pt x="1545389" y="212208"/>
                    <a:pt x="1548411" y="205055"/>
                    <a:pt x="1548411" y="197584"/>
                  </a:cubicBezTo>
                  <a:cubicBezTo>
                    <a:pt x="1548411" y="190113"/>
                    <a:pt x="1545389" y="182959"/>
                    <a:pt x="1540032" y="177751"/>
                  </a:cubicBezTo>
                  <a:lnTo>
                    <a:pt x="1377625" y="19833"/>
                  </a:lnTo>
                  <a:cubicBezTo>
                    <a:pt x="1364546" y="7115"/>
                    <a:pt x="1347022" y="0"/>
                    <a:pt x="132878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5409" tIns="95409" rIns="95409" bIns="95409" anchor="ctr" anchorCtr="0">
              <a:noAutofit/>
            </a:bodyPr>
            <a:lstStyle/>
            <a:p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Google Shape;279;p18"/>
            <p:cNvSpPr txBox="1"/>
            <p:nvPr/>
          </p:nvSpPr>
          <p:spPr>
            <a:xfrm>
              <a:off x="400972" y="1930027"/>
              <a:ext cx="3001081" cy="369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15"/>
                </a:lnSpc>
              </a:pPr>
              <a:r>
                <a:rPr lang="en-IN" sz="133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New Infrastructure Development(Passenger Amenities) :</a:t>
              </a:r>
              <a:endParaRPr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Google Shape;279;p18"/>
          <p:cNvSpPr txBox="1"/>
          <p:nvPr/>
        </p:nvSpPr>
        <p:spPr>
          <a:xfrm>
            <a:off x="505402" y="4211445"/>
            <a:ext cx="4001441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15"/>
              </a:lnSpc>
            </a:pPr>
            <a:r>
              <a:rPr lang="en-IN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Pre-Non Interlocking (Pre-NI) :</a:t>
            </a:r>
            <a:endParaRPr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Google Shape;279;p18"/>
          <p:cNvSpPr txBox="1"/>
          <p:nvPr/>
        </p:nvSpPr>
        <p:spPr>
          <a:xfrm>
            <a:off x="505402" y="5074504"/>
            <a:ext cx="4001441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15"/>
              </a:lnSpc>
            </a:pPr>
            <a:r>
              <a:rPr lang="en-IN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Interlocking &amp; Operations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Google Shape;279;p18"/>
          <p:cNvSpPr txBox="1"/>
          <p:nvPr/>
        </p:nvSpPr>
        <p:spPr>
          <a:xfrm>
            <a:off x="534630" y="5987199"/>
            <a:ext cx="4001441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15"/>
              </a:lnSpc>
            </a:pPr>
            <a:r>
              <a:rPr lang="en-IN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Post-Non Interlocking (Post-NI)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Google Shape;279;p18"/>
          <p:cNvSpPr txBox="1"/>
          <p:nvPr/>
        </p:nvSpPr>
        <p:spPr>
          <a:xfrm>
            <a:off x="505402" y="923009"/>
            <a:ext cx="4001441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15"/>
              </a:lnSpc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Sequence of execution of the work :</a:t>
            </a:r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268;p18"/>
          <p:cNvGrpSpPr/>
          <p:nvPr/>
        </p:nvGrpSpPr>
        <p:grpSpPr>
          <a:xfrm>
            <a:off x="4818155" y="4877933"/>
            <a:ext cx="746131" cy="593927"/>
            <a:chOff x="0" y="0"/>
            <a:chExt cx="812800" cy="812800"/>
          </a:xfrm>
        </p:grpSpPr>
        <p:sp>
          <p:nvSpPr>
            <p:cNvPr id="60" name="Google Shape;269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Google Shape;270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33" tIns="67733" rIns="67733" bIns="67733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Open Sans ExtraBold"/>
                </a:rPr>
                <a:t>5</a:t>
              </a:r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oogle Shape;268;p18"/>
          <p:cNvGrpSpPr/>
          <p:nvPr/>
        </p:nvGrpSpPr>
        <p:grpSpPr>
          <a:xfrm>
            <a:off x="4794387" y="5835691"/>
            <a:ext cx="746131" cy="593927"/>
            <a:chOff x="0" y="0"/>
            <a:chExt cx="812800" cy="812800"/>
          </a:xfrm>
        </p:grpSpPr>
        <p:sp>
          <p:nvSpPr>
            <p:cNvPr id="63" name="Google Shape;269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7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Google Shape;270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33" tIns="67733" rIns="67733" bIns="67733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Open Sans ExtraBold"/>
                </a:rPr>
                <a:t>6</a:t>
              </a:r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Google Shape;257;p18"/>
          <p:cNvSpPr/>
          <p:nvPr/>
        </p:nvSpPr>
        <p:spPr>
          <a:xfrm>
            <a:off x="5743287" y="608440"/>
            <a:ext cx="6159117" cy="912813"/>
          </a:xfrm>
          <a:custGeom>
            <a:avLst/>
            <a:gdLst/>
            <a:ahLst/>
            <a:cxnLst/>
            <a:rect l="l" t="t" r="r" b="b"/>
            <a:pathLst>
              <a:path w="1246573" h="383935" extrusionOk="0">
                <a:moveTo>
                  <a:pt x="35612" y="0"/>
                </a:moveTo>
                <a:lnTo>
                  <a:pt x="1210962" y="0"/>
                </a:lnTo>
                <a:cubicBezTo>
                  <a:pt x="1220406" y="0"/>
                  <a:pt x="1229464" y="3752"/>
                  <a:pt x="1236143" y="10430"/>
                </a:cubicBezTo>
                <a:cubicBezTo>
                  <a:pt x="1242821" y="17109"/>
                  <a:pt x="1246573" y="26167"/>
                  <a:pt x="1246573" y="35612"/>
                </a:cubicBezTo>
                <a:lnTo>
                  <a:pt x="1246573" y="348323"/>
                </a:lnTo>
                <a:cubicBezTo>
                  <a:pt x="1246573" y="357768"/>
                  <a:pt x="1242821" y="366826"/>
                  <a:pt x="1236143" y="373504"/>
                </a:cubicBezTo>
                <a:cubicBezTo>
                  <a:pt x="1229464" y="380183"/>
                  <a:pt x="1220406" y="383935"/>
                  <a:pt x="1210962" y="383935"/>
                </a:cubicBezTo>
                <a:lnTo>
                  <a:pt x="35612" y="383935"/>
                </a:lnTo>
                <a:cubicBezTo>
                  <a:pt x="26167" y="383935"/>
                  <a:pt x="17109" y="380183"/>
                  <a:pt x="10430" y="373504"/>
                </a:cubicBezTo>
                <a:cubicBezTo>
                  <a:pt x="3752" y="366826"/>
                  <a:pt x="0" y="357768"/>
                  <a:pt x="0" y="348323"/>
                </a:cubicBezTo>
                <a:lnTo>
                  <a:pt x="0" y="35612"/>
                </a:lnTo>
                <a:cubicBezTo>
                  <a:pt x="0" y="26167"/>
                  <a:pt x="3752" y="17109"/>
                  <a:pt x="10430" y="10430"/>
                </a:cubicBezTo>
                <a:cubicBezTo>
                  <a:pt x="17109" y="3752"/>
                  <a:pt x="26167" y="0"/>
                  <a:pt x="356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Google Shape;276;p18"/>
          <p:cNvSpPr txBox="1"/>
          <p:nvPr/>
        </p:nvSpPr>
        <p:spPr>
          <a:xfrm>
            <a:off x="5794794" y="661948"/>
            <a:ext cx="5985981" cy="82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IN" sz="1333" dirty="0">
                <a:latin typeface="Tahoma" pitchFamily="34" charset="0"/>
                <a:ea typeface="Tahoma" pitchFamily="34" charset="0"/>
                <a:cs typeface="Tahoma" pitchFamily="34" charset="0"/>
              </a:rPr>
              <a:t>1. Preparatory &amp; greenfield works </a:t>
            </a:r>
          </a:p>
          <a:p>
            <a:r>
              <a:rPr lang="en-IN" sz="1333" dirty="0">
                <a:latin typeface="Tahoma" pitchFamily="34" charset="0"/>
                <a:ea typeface="Tahoma" pitchFamily="34" charset="0"/>
                <a:cs typeface="Tahoma" pitchFamily="34" charset="0"/>
              </a:rPr>
              <a:t>2. Commissioning of GCMC–Hadapsar 3rd line (Goods Yard    </a:t>
            </a:r>
          </a:p>
          <a:p>
            <a:r>
              <a:rPr lang="en-IN" sz="1333" dirty="0">
                <a:latin typeface="Tahoma" pitchFamily="34" charset="0"/>
                <a:ea typeface="Tahoma" pitchFamily="34" charset="0"/>
                <a:cs typeface="Tahoma" pitchFamily="34" charset="0"/>
              </a:rPr>
              <a:t>    connectivity) – </a:t>
            </a:r>
            <a:r>
              <a:rPr lang="en-IN" sz="1333" i="1" dirty="0">
                <a:latin typeface="Tahoma" pitchFamily="34" charset="0"/>
                <a:ea typeface="Tahoma" pitchFamily="34" charset="0"/>
                <a:cs typeface="Tahoma" pitchFamily="34" charset="0"/>
              </a:rPr>
              <a:t>Target: June 2026</a:t>
            </a:r>
            <a:r>
              <a:rPr lang="en-IN" sz="1333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IN" sz="1333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IN" sz="1333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IN" sz="1333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Commisioning</a:t>
            </a:r>
            <a:r>
              <a:rPr lang="en-IN" sz="1333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Electric Trip shed at OWS. (TDC- 15 May,2026)</a:t>
            </a:r>
          </a:p>
        </p:txBody>
      </p:sp>
      <p:sp>
        <p:nvSpPr>
          <p:cNvPr id="70" name="Google Shape;257;p18"/>
          <p:cNvSpPr/>
          <p:nvPr/>
        </p:nvSpPr>
        <p:spPr>
          <a:xfrm>
            <a:off x="5743288" y="1647217"/>
            <a:ext cx="6163368" cy="1041376"/>
          </a:xfrm>
          <a:custGeom>
            <a:avLst/>
            <a:gdLst/>
            <a:ahLst/>
            <a:cxnLst/>
            <a:rect l="l" t="t" r="r" b="b"/>
            <a:pathLst>
              <a:path w="1246573" h="383935" extrusionOk="0">
                <a:moveTo>
                  <a:pt x="35612" y="0"/>
                </a:moveTo>
                <a:lnTo>
                  <a:pt x="1210962" y="0"/>
                </a:lnTo>
                <a:cubicBezTo>
                  <a:pt x="1220406" y="0"/>
                  <a:pt x="1229464" y="3752"/>
                  <a:pt x="1236143" y="10430"/>
                </a:cubicBezTo>
                <a:cubicBezTo>
                  <a:pt x="1242821" y="17109"/>
                  <a:pt x="1246573" y="26167"/>
                  <a:pt x="1246573" y="35612"/>
                </a:cubicBezTo>
                <a:lnTo>
                  <a:pt x="1246573" y="348323"/>
                </a:lnTo>
                <a:cubicBezTo>
                  <a:pt x="1246573" y="357768"/>
                  <a:pt x="1242821" y="366826"/>
                  <a:pt x="1236143" y="373504"/>
                </a:cubicBezTo>
                <a:cubicBezTo>
                  <a:pt x="1229464" y="380183"/>
                  <a:pt x="1220406" y="383935"/>
                  <a:pt x="1210962" y="383935"/>
                </a:cubicBezTo>
                <a:lnTo>
                  <a:pt x="35612" y="383935"/>
                </a:lnTo>
                <a:cubicBezTo>
                  <a:pt x="26167" y="383935"/>
                  <a:pt x="17109" y="380183"/>
                  <a:pt x="10430" y="373504"/>
                </a:cubicBezTo>
                <a:cubicBezTo>
                  <a:pt x="3752" y="366826"/>
                  <a:pt x="0" y="357768"/>
                  <a:pt x="0" y="348323"/>
                </a:cubicBezTo>
                <a:lnTo>
                  <a:pt x="0" y="35612"/>
                </a:lnTo>
                <a:cubicBezTo>
                  <a:pt x="0" y="26167"/>
                  <a:pt x="3752" y="17109"/>
                  <a:pt x="10430" y="10430"/>
                </a:cubicBezTo>
                <a:cubicBezTo>
                  <a:pt x="17109" y="3752"/>
                  <a:pt x="26167" y="0"/>
                  <a:pt x="356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Google Shape;257;p18"/>
          <p:cNvSpPr/>
          <p:nvPr/>
        </p:nvSpPr>
        <p:spPr>
          <a:xfrm>
            <a:off x="5719216" y="4181846"/>
            <a:ext cx="6102129" cy="492868"/>
          </a:xfrm>
          <a:custGeom>
            <a:avLst/>
            <a:gdLst/>
            <a:ahLst/>
            <a:cxnLst/>
            <a:rect l="l" t="t" r="r" b="b"/>
            <a:pathLst>
              <a:path w="1246573" h="383935" extrusionOk="0">
                <a:moveTo>
                  <a:pt x="35612" y="0"/>
                </a:moveTo>
                <a:lnTo>
                  <a:pt x="1210962" y="0"/>
                </a:lnTo>
                <a:cubicBezTo>
                  <a:pt x="1220406" y="0"/>
                  <a:pt x="1229464" y="3752"/>
                  <a:pt x="1236143" y="10430"/>
                </a:cubicBezTo>
                <a:cubicBezTo>
                  <a:pt x="1242821" y="17109"/>
                  <a:pt x="1246573" y="26167"/>
                  <a:pt x="1246573" y="35612"/>
                </a:cubicBezTo>
                <a:lnTo>
                  <a:pt x="1246573" y="348323"/>
                </a:lnTo>
                <a:cubicBezTo>
                  <a:pt x="1246573" y="357768"/>
                  <a:pt x="1242821" y="366826"/>
                  <a:pt x="1236143" y="373504"/>
                </a:cubicBezTo>
                <a:cubicBezTo>
                  <a:pt x="1229464" y="380183"/>
                  <a:pt x="1220406" y="383935"/>
                  <a:pt x="1210962" y="383935"/>
                </a:cubicBezTo>
                <a:lnTo>
                  <a:pt x="35612" y="383935"/>
                </a:lnTo>
                <a:cubicBezTo>
                  <a:pt x="26167" y="383935"/>
                  <a:pt x="17109" y="380183"/>
                  <a:pt x="10430" y="373504"/>
                </a:cubicBezTo>
                <a:cubicBezTo>
                  <a:pt x="3752" y="366826"/>
                  <a:pt x="0" y="357768"/>
                  <a:pt x="0" y="348323"/>
                </a:cubicBezTo>
                <a:lnTo>
                  <a:pt x="0" y="35612"/>
                </a:lnTo>
                <a:cubicBezTo>
                  <a:pt x="0" y="26167"/>
                  <a:pt x="3752" y="17109"/>
                  <a:pt x="10430" y="10430"/>
                </a:cubicBezTo>
                <a:cubicBezTo>
                  <a:pt x="17109" y="3752"/>
                  <a:pt x="26167" y="0"/>
                  <a:pt x="3561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Google Shape;257;p18"/>
          <p:cNvSpPr/>
          <p:nvPr/>
        </p:nvSpPr>
        <p:spPr>
          <a:xfrm>
            <a:off x="5707660" y="4814014"/>
            <a:ext cx="6125240" cy="641175"/>
          </a:xfrm>
          <a:custGeom>
            <a:avLst/>
            <a:gdLst/>
            <a:ahLst/>
            <a:cxnLst/>
            <a:rect l="l" t="t" r="r" b="b"/>
            <a:pathLst>
              <a:path w="1246573" h="383935" extrusionOk="0">
                <a:moveTo>
                  <a:pt x="35612" y="0"/>
                </a:moveTo>
                <a:lnTo>
                  <a:pt x="1210962" y="0"/>
                </a:lnTo>
                <a:cubicBezTo>
                  <a:pt x="1220406" y="0"/>
                  <a:pt x="1229464" y="3752"/>
                  <a:pt x="1236143" y="10430"/>
                </a:cubicBezTo>
                <a:cubicBezTo>
                  <a:pt x="1242821" y="17109"/>
                  <a:pt x="1246573" y="26167"/>
                  <a:pt x="1246573" y="35612"/>
                </a:cubicBezTo>
                <a:lnTo>
                  <a:pt x="1246573" y="348323"/>
                </a:lnTo>
                <a:cubicBezTo>
                  <a:pt x="1246573" y="357768"/>
                  <a:pt x="1242821" y="366826"/>
                  <a:pt x="1236143" y="373504"/>
                </a:cubicBezTo>
                <a:cubicBezTo>
                  <a:pt x="1229464" y="380183"/>
                  <a:pt x="1220406" y="383935"/>
                  <a:pt x="1210962" y="383935"/>
                </a:cubicBezTo>
                <a:lnTo>
                  <a:pt x="35612" y="383935"/>
                </a:lnTo>
                <a:cubicBezTo>
                  <a:pt x="26167" y="383935"/>
                  <a:pt x="17109" y="380183"/>
                  <a:pt x="10430" y="373504"/>
                </a:cubicBezTo>
                <a:cubicBezTo>
                  <a:pt x="3752" y="366826"/>
                  <a:pt x="0" y="357768"/>
                  <a:pt x="0" y="348323"/>
                </a:cubicBezTo>
                <a:lnTo>
                  <a:pt x="0" y="35612"/>
                </a:lnTo>
                <a:cubicBezTo>
                  <a:pt x="0" y="26167"/>
                  <a:pt x="3752" y="17109"/>
                  <a:pt x="10430" y="10430"/>
                </a:cubicBezTo>
                <a:cubicBezTo>
                  <a:pt x="17109" y="3752"/>
                  <a:pt x="26167" y="0"/>
                  <a:pt x="3561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Google Shape;276;p18"/>
          <p:cNvSpPr txBox="1"/>
          <p:nvPr/>
        </p:nvSpPr>
        <p:spPr>
          <a:xfrm>
            <a:off x="5888476" y="1662672"/>
            <a:ext cx="6013929" cy="102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333" dirty="0"/>
              <a:t>Surrendered GL line no. 4,5 &amp; 6 with stabling line no. 1 &amp; 2 for construction of proposed island PF no. 11&amp;12 on 05.04.2026. </a:t>
            </a:r>
            <a:r>
              <a:rPr lang="en-US" sz="1333" dirty="0">
                <a:solidFill>
                  <a:srgbClr val="FF0000"/>
                </a:solidFill>
              </a:rPr>
              <a:t>TDC: 65 days</a:t>
            </a:r>
          </a:p>
          <a:p>
            <a:r>
              <a:rPr lang="en-US" sz="1333" dirty="0">
                <a:latin typeface="Tahoma" pitchFamily="34" charset="0"/>
                <a:ea typeface="Tahoma" pitchFamily="34" charset="0"/>
                <a:cs typeface="Tahoma" pitchFamily="34" charset="0"/>
              </a:rPr>
              <a:t>Thereafter, for construction of PF- 9/10 &amp; PF- 7/8, Pune yard lines will be surrendered in phase manner. (For PF 9/10 – GL 1,2,3 &amp;shunting neck: for PF 7/8 – R&amp;D- 4,5,6) </a:t>
            </a:r>
            <a:endParaRPr lang="en-IN" sz="1333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Google Shape;276;p18"/>
          <p:cNvSpPr txBox="1"/>
          <p:nvPr/>
        </p:nvSpPr>
        <p:spPr>
          <a:xfrm>
            <a:off x="5743287" y="2745211"/>
            <a:ext cx="6131152" cy="12926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IN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IN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Construction of Platforms 7–12 (with track) </a:t>
            </a:r>
          </a:p>
          <a:p>
            <a:r>
              <a:rPr lang="en-IN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2. Provision of passenger amenities for PF 7–12 </a:t>
            </a:r>
          </a:p>
          <a:p>
            <a:r>
              <a:rPr lang="en-IN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3. COP (commissioning) of PF 7–12 </a:t>
            </a:r>
          </a:p>
          <a:p>
            <a:r>
              <a:rPr lang="en-IN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4. Construction of 6 m wide FOB (125 m) + skywalk to existing FOB </a:t>
            </a:r>
          </a:p>
          <a:p>
            <a:r>
              <a:rPr lang="en-IN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5. Development of third entry at </a:t>
            </a:r>
            <a:r>
              <a:rPr lang="en-IN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Maldhakka</a:t>
            </a:r>
            <a:r>
              <a:rPr lang="en-IN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end </a:t>
            </a:r>
          </a:p>
          <a:p>
            <a:r>
              <a:rPr lang="en-IN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6. Construction of subway</a:t>
            </a:r>
          </a:p>
        </p:txBody>
      </p:sp>
      <p:sp>
        <p:nvSpPr>
          <p:cNvPr id="77" name="Google Shape;276;p18"/>
          <p:cNvSpPr txBox="1"/>
          <p:nvPr/>
        </p:nvSpPr>
        <p:spPr>
          <a:xfrm>
            <a:off x="5781414" y="4182059"/>
            <a:ext cx="59859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IN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Surrender of PF 1 &amp; 2 and UP &amp; DN Main Lines</a:t>
            </a:r>
          </a:p>
        </p:txBody>
      </p:sp>
      <p:sp>
        <p:nvSpPr>
          <p:cNvPr id="78" name="Google Shape;276;p18"/>
          <p:cNvSpPr txBox="1"/>
          <p:nvPr/>
        </p:nvSpPr>
        <p:spPr>
          <a:xfrm>
            <a:off x="5756140" y="4995689"/>
            <a:ext cx="60767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IN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Commissioning of EI (PF 1,2 &amp; PF 7–12 made operational)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07659" y="5651026"/>
            <a:ext cx="6125243" cy="916848"/>
            <a:chOff x="4358469" y="3711218"/>
            <a:chExt cx="4593932" cy="687636"/>
          </a:xfrm>
        </p:grpSpPr>
        <p:sp>
          <p:nvSpPr>
            <p:cNvPr id="79" name="Google Shape;257;p18"/>
            <p:cNvSpPr/>
            <p:nvPr/>
          </p:nvSpPr>
          <p:spPr>
            <a:xfrm>
              <a:off x="4358469" y="3711218"/>
              <a:ext cx="4593932" cy="687444"/>
            </a:xfrm>
            <a:custGeom>
              <a:avLst/>
              <a:gdLst/>
              <a:ahLst/>
              <a:cxnLst/>
              <a:rect l="l" t="t" r="r" b="b"/>
              <a:pathLst>
                <a:path w="1246573" h="383935" extrusionOk="0">
                  <a:moveTo>
                    <a:pt x="35612" y="0"/>
                  </a:moveTo>
                  <a:lnTo>
                    <a:pt x="1210962" y="0"/>
                  </a:lnTo>
                  <a:cubicBezTo>
                    <a:pt x="1220406" y="0"/>
                    <a:pt x="1229464" y="3752"/>
                    <a:pt x="1236143" y="10430"/>
                  </a:cubicBezTo>
                  <a:cubicBezTo>
                    <a:pt x="1242821" y="17109"/>
                    <a:pt x="1246573" y="26167"/>
                    <a:pt x="1246573" y="35612"/>
                  </a:cubicBezTo>
                  <a:lnTo>
                    <a:pt x="1246573" y="348323"/>
                  </a:lnTo>
                  <a:cubicBezTo>
                    <a:pt x="1246573" y="357768"/>
                    <a:pt x="1242821" y="366826"/>
                    <a:pt x="1236143" y="373504"/>
                  </a:cubicBezTo>
                  <a:cubicBezTo>
                    <a:pt x="1229464" y="380183"/>
                    <a:pt x="1220406" y="383935"/>
                    <a:pt x="1210962" y="383935"/>
                  </a:cubicBezTo>
                  <a:lnTo>
                    <a:pt x="35612" y="383935"/>
                  </a:lnTo>
                  <a:cubicBezTo>
                    <a:pt x="26167" y="383935"/>
                    <a:pt x="17109" y="380183"/>
                    <a:pt x="10430" y="373504"/>
                  </a:cubicBezTo>
                  <a:cubicBezTo>
                    <a:pt x="3752" y="366826"/>
                    <a:pt x="0" y="357768"/>
                    <a:pt x="0" y="348323"/>
                  </a:cubicBezTo>
                  <a:lnTo>
                    <a:pt x="0" y="35612"/>
                  </a:lnTo>
                  <a:cubicBezTo>
                    <a:pt x="0" y="26167"/>
                    <a:pt x="3752" y="17109"/>
                    <a:pt x="10430" y="10430"/>
                  </a:cubicBezTo>
                  <a:cubicBezTo>
                    <a:pt x="17109" y="3752"/>
                    <a:pt x="26167" y="0"/>
                    <a:pt x="35612" y="0"/>
                  </a:cubicBezTo>
                  <a:close/>
                </a:path>
              </a:pathLst>
            </a:custGeom>
            <a:solidFill>
              <a:srgbClr val="FBCFC1"/>
            </a:solidFill>
            <a:ln>
              <a:noFill/>
            </a:ln>
          </p:spPr>
          <p:txBody>
            <a:bodyPr spcFirstLastPara="1" wrap="square" lIns="95409" tIns="95409" rIns="95409" bIns="95409" anchor="ctr" anchorCtr="0">
              <a:noAutofit/>
            </a:bodyPr>
            <a:lstStyle/>
            <a:p>
              <a:endParaRPr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Google Shape;276;p18"/>
            <p:cNvSpPr txBox="1"/>
            <p:nvPr/>
          </p:nvSpPr>
          <p:spPr>
            <a:xfrm>
              <a:off x="4385190" y="3721553"/>
              <a:ext cx="4489486" cy="677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IN" sz="1467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1. Surrender of NWS and PF 3–6 for platform extension.</a:t>
              </a:r>
            </a:p>
            <a:p>
              <a:r>
                <a:rPr lang="en-US" sz="1467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IN" sz="1467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Commissioning of 2 UP &amp; DN run-through lines behind </a:t>
              </a:r>
              <a:r>
                <a:rPr lang="en-IN" sz="1467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Ghorpadi</a:t>
              </a:r>
              <a:r>
                <a:rPr lang="en-IN" sz="1467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Cabin </a:t>
              </a:r>
              <a:r>
                <a:rPr lang="en-IN" sz="1467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(deferred due to S&amp;T cables)</a:t>
              </a:r>
              <a:r>
                <a:rPr lang="en-IN" sz="1467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r>
                <a:rPr lang="en-US" sz="1467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3. </a:t>
              </a:r>
              <a:r>
                <a:rPr lang="en-IN" sz="1467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Final connectivity of GCMC–</a:t>
              </a:r>
              <a:r>
                <a:rPr lang="en-IN" sz="1467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Hadapsar</a:t>
              </a:r>
              <a:r>
                <a:rPr lang="en-IN" sz="1467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3rd line with Coaching Yard.</a:t>
              </a:r>
              <a:endParaRPr lang="en-IN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: Diagonal Corners Snipped 2">
            <a:extLst>
              <a:ext uri="{FF2B5EF4-FFF2-40B4-BE49-F238E27FC236}">
                <a16:creationId xmlns:a16="http://schemas.microsoft.com/office/drawing/2014/main" id="{7BFBE1D4-C8BB-0796-E6C5-BF5B561437E7}"/>
              </a:ext>
            </a:extLst>
          </p:cNvPr>
          <p:cNvSpPr/>
          <p:nvPr/>
        </p:nvSpPr>
        <p:spPr>
          <a:xfrm>
            <a:off x="0" y="1"/>
            <a:ext cx="12192000" cy="505743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33CCCC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 </a:t>
            </a:r>
            <a:r>
              <a:rPr lang="en-US" sz="2667" b="1" dirty="0">
                <a:solidFill>
                  <a:schemeClr val="tx1"/>
                </a:solidFill>
              </a:rPr>
              <a:t>Pune Yard Remodeling: Sequence of Execution of the 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>
          <a:extLst>
            <a:ext uri="{FF2B5EF4-FFF2-40B4-BE49-F238E27FC236}">
              <a16:creationId xmlns:a16="http://schemas.microsoft.com/office/drawing/2014/main" id="{0C6CB388-F1A6-379C-328D-0756DA7C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" name="Google Shape;756;p144">
            <a:extLst>
              <a:ext uri="{FF2B5EF4-FFF2-40B4-BE49-F238E27FC236}">
                <a16:creationId xmlns:a16="http://schemas.microsoft.com/office/drawing/2014/main" id="{505F7225-E146-E0A8-9F3E-C2E4DD6E4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651532"/>
              </p:ext>
            </p:extLst>
          </p:nvPr>
        </p:nvGraphicFramePr>
        <p:xfrm>
          <a:off x="145460" y="453624"/>
          <a:ext cx="5902037" cy="332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02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Route Kilometer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945 km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(</a:t>
                      </a:r>
                      <a:r>
                        <a:rPr lang="en" sz="16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SL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– 340 km &amp; </a:t>
                      </a:r>
                      <a:r>
                        <a:rPr lang="en" sz="16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DL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– 605 km)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Track Kilometer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i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1922.56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Total Stations</a:t>
                      </a:r>
                      <a:endParaRPr sz="1600" b="0" i="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i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114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Junction Stations</a:t>
                      </a:r>
                      <a:endParaRPr sz="1600" b="0" i="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i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05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Block Stations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i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77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Halt Stations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i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32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Total Bridges</a:t>
                      </a:r>
                      <a:endParaRPr sz="1600" b="0" i="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i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1644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FOBs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i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65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ROB &amp; RUB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i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78 &amp; 219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4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Level Crossings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8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8 (Non Interlocked - 15)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57" name="Google Shape;757;p144">
            <a:extLst>
              <a:ext uri="{FF2B5EF4-FFF2-40B4-BE49-F238E27FC236}">
                <a16:creationId xmlns:a16="http://schemas.microsoft.com/office/drawing/2014/main" id="{F0627DEF-8C58-775F-4486-AA5CDAF6F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369095"/>
              </p:ext>
            </p:extLst>
          </p:nvPr>
        </p:nvGraphicFramePr>
        <p:xfrm>
          <a:off x="147484" y="3860005"/>
          <a:ext cx="5889521" cy="29145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1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Section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Kilometer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LNL– Pune – Daund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136.18 km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Pune (Excl) – Miraj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276.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17 km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Miraj – Kolhapur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47.10 km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Lonand – Phaltan</a:t>
                      </a:r>
                      <a:endParaRPr sz="1600" b="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25.98 km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Daund – Ankai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227.38 km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Puntamba – Shirdi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16.7 km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Ahmednagar – Beed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172.5 km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1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Daund – Baramati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800" b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</a:t>
                      </a:r>
                      <a:r>
                        <a:rPr lang="en" sz="1600" b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42.82 km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7633" marR="7633" marT="7633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6B83BA2-25D5-25FA-B1F3-B7B31D390D00}"/>
              </a:ext>
            </a:extLst>
          </p:cNvPr>
          <p:cNvSpPr/>
          <p:nvPr/>
        </p:nvSpPr>
        <p:spPr>
          <a:xfrm>
            <a:off x="0" y="1"/>
            <a:ext cx="12192000" cy="378047"/>
          </a:xfrm>
          <a:prstGeom prst="snip2DiagRect">
            <a:avLst>
              <a:gd name="adj1" fmla="val 46610"/>
              <a:gd name="adj2" fmla="val 16667"/>
            </a:avLst>
          </a:prstGeom>
          <a:gradFill flip="none" rotWithShape="1">
            <a:gsLst>
              <a:gs pos="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Pune Division at a Glance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4482C8-36A2-2C3A-6DF5-7F73BF106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74934"/>
              </p:ext>
            </p:extLst>
          </p:nvPr>
        </p:nvGraphicFramePr>
        <p:xfrm>
          <a:off x="6233160" y="3864077"/>
          <a:ext cx="5781860" cy="2890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4526">
                  <a:extLst>
                    <a:ext uri="{9D8B030D-6E8A-4147-A177-3AD203B41FA5}">
                      <a16:colId xmlns:a16="http://schemas.microsoft.com/office/drawing/2014/main" val="1283392413"/>
                    </a:ext>
                  </a:extLst>
                </a:gridCol>
                <a:gridCol w="2917334">
                  <a:extLst>
                    <a:ext uri="{9D8B030D-6E8A-4147-A177-3AD203B41FA5}">
                      <a16:colId xmlns:a16="http://schemas.microsoft.com/office/drawing/2014/main" val="4017180068"/>
                    </a:ext>
                  </a:extLst>
                </a:gridCol>
              </a:tblGrid>
              <a:tr h="251363">
                <a:tc gridSpan="2"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IN" sz="1600" b="1" kern="1200" cap="non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Assets Installations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IN" sz="1600" b="0" cap="all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11505"/>
                  </a:ext>
                </a:extLst>
              </a:tr>
              <a:tr h="2199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Diesel Shed / Pune 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IN" sz="1400" b="1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</a:t>
                      </a:r>
                      <a:r>
                        <a:rPr lang="en-IN" sz="1400" b="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(Elec– 101 &amp; DSL- 144)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62901"/>
                  </a:ext>
                </a:extLst>
              </a:tr>
              <a:tr h="2199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Electric Loco Shed / </a:t>
                      </a:r>
                      <a:r>
                        <a:rPr lang="en-IN" sz="1400" b="0" cap="non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Daund</a:t>
                      </a:r>
                      <a:endParaRPr lang="en-IN" sz="1400" b="0" cap="non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1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r>
                        <a:rPr lang="en-IN" sz="1400" b="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(Loco Holding)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93568"/>
                  </a:ext>
                </a:extLst>
              </a:tr>
              <a:tr h="2199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ROH 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DAUND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772561"/>
                  </a:ext>
                </a:extLst>
              </a:tr>
              <a:tr h="2199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Coaching Depot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all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pune</a:t>
                      </a:r>
                      <a:r>
                        <a:rPr lang="en-IN" sz="1400" b="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KOP, MRJ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989139"/>
                  </a:ext>
                </a:extLst>
              </a:tr>
              <a:tr h="2199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Freight Depot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MRJ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09402"/>
                  </a:ext>
                </a:extLst>
              </a:tr>
              <a:tr h="439886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IN" sz="1400" b="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Lobby &amp; Running Room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1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en-IN" sz="1400" b="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(Pune, GPR, STR, MRJ, KOP, DD, ANG, pb &amp; </a:t>
                      </a:r>
                      <a:r>
                        <a:rPr lang="en-IN" sz="1400" b="0" cap="all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SNSi</a:t>
                      </a:r>
                      <a:r>
                        <a:rPr lang="en-IN" sz="1400" b="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00479"/>
                  </a:ext>
                </a:extLst>
              </a:tr>
              <a:tr h="1099716">
                <a:tc>
                  <a:txBody>
                    <a:bodyPr/>
                    <a:lstStyle/>
                    <a:p>
                      <a:pPr marL="91440" indent="-88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b="1" cap="all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 Estate</a:t>
                      </a:r>
                      <a:endParaRPr lang="en-IN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1440" indent="-88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Quarters</a:t>
                      </a:r>
                      <a:endParaRPr lang="en-IN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1440" indent="-88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Land Holding (in Hectares)</a:t>
                      </a:r>
                      <a:endParaRPr lang="en-IN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1440" indent="-88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Land Covered by Service Building (in Hectares)</a:t>
                      </a:r>
                      <a:endParaRPr lang="en-IN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4296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5067.092</a:t>
                      </a:r>
                    </a:p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36.40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rgbClr val="DAD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032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40672-A926-4FBF-DB98-30489FF5A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82446"/>
              </p:ext>
            </p:extLst>
          </p:nvPr>
        </p:nvGraphicFramePr>
        <p:xfrm>
          <a:off x="6241412" y="442763"/>
          <a:ext cx="5753943" cy="3332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072">
                  <a:extLst>
                    <a:ext uri="{9D8B030D-6E8A-4147-A177-3AD203B41FA5}">
                      <a16:colId xmlns:a16="http://schemas.microsoft.com/office/drawing/2014/main" val="1283392413"/>
                    </a:ext>
                  </a:extLst>
                </a:gridCol>
                <a:gridCol w="2987871">
                  <a:extLst>
                    <a:ext uri="{9D8B030D-6E8A-4147-A177-3AD203B41FA5}">
                      <a16:colId xmlns:a16="http://schemas.microsoft.com/office/drawing/2014/main" val="4017180068"/>
                    </a:ext>
                  </a:extLst>
                </a:gridCol>
              </a:tblGrid>
              <a:tr h="32671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800" b="1" cap="non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Operations</a:t>
                      </a:r>
                      <a:endParaRPr lang="en-IN" sz="1600" b="1" cap="none" dirty="0"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50031"/>
                  </a:ext>
                </a:extLst>
              </a:tr>
              <a:tr h="6451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b="0" cap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 Of Staff </a:t>
                      </a:r>
                      <a:endParaRPr lang="en-IN" sz="1400" b="0" cap="none" dirty="0"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SS -  13637, </a:t>
                      </a:r>
                    </a:p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 - 10444, </a:t>
                      </a:r>
                    </a:p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Vac - 3193 (23.41%)</a:t>
                      </a:r>
                      <a:endParaRPr lang="en-IN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6934"/>
                  </a:ext>
                </a:extLst>
              </a:tr>
              <a:tr h="860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b="0" cap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Average Daily Trains – Coaching</a:t>
                      </a:r>
                      <a:endParaRPr lang="en-IN" sz="1400" b="0" cap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Vande</a:t>
                      </a: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Bharat: 2 (2 Pairs)              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Mail/Exp : 138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Pass : 80     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Total: 223.43</a:t>
                      </a: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85527"/>
                  </a:ext>
                </a:extLst>
              </a:tr>
              <a:tr h="2571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b="0" cap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AVG Daily Trains – Goods </a:t>
                      </a:r>
                      <a:endParaRPr lang="en-IN" sz="1400" b="0" cap="none" dirty="0"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cap="all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(Runs)</a:t>
                      </a:r>
                      <a:endParaRPr lang="en-IN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07528"/>
                  </a:ext>
                </a:extLst>
              </a:tr>
              <a:tr h="2571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b="0" cap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Originating Passengers</a:t>
                      </a:r>
                      <a:endParaRPr lang="en-IN" sz="1400" b="0" cap="none" dirty="0"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65,000 </a:t>
                      </a:r>
                      <a:r>
                        <a:rPr lang="en-US" sz="1400" b="0" cap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 Day (Nos.) </a:t>
                      </a:r>
                      <a:endParaRPr lang="en-IN" sz="1400" b="0" cap="all" dirty="0"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02591"/>
                  </a:ext>
                </a:extLst>
              </a:tr>
              <a:tr h="5142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kern="1200" cap="non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Interchange</a:t>
                      </a: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400" b="1" kern="120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</a:t>
                      </a:r>
                      <a:r>
                        <a:rPr lang="en-IN" sz="1400" b="0" kern="120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N" sz="1400" b="0" kern="120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Trains Per Day</a:t>
                      </a:r>
                    </a:p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N" sz="1400" b="0" kern="120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(Highest– 115</a:t>
                      </a:r>
                      <a:r>
                        <a:rPr lang="en-IN" sz="1400" b="0" kern="1200" cap="non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0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Divisional Wagon Balance</a:t>
                      </a: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kern="120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4200</a:t>
                      </a: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2342"/>
                  </a:ext>
                </a:extLst>
              </a:tr>
              <a:tr h="2571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b="0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Coach Holding </a:t>
                      </a:r>
                      <a:endParaRPr lang="en-IN" sz="1400" b="0" cap="non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400" b="0" kern="120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932</a:t>
                      </a:r>
                    </a:p>
                  </a:txBody>
                  <a:tcPr marL="20913" marR="2091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1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E04AC00-BBAF-9A6C-2EEE-4F16D9518BE9}"/>
              </a:ext>
            </a:extLst>
          </p:cNvPr>
          <p:cNvGrpSpPr/>
          <p:nvPr/>
        </p:nvGrpSpPr>
        <p:grpSpPr>
          <a:xfrm>
            <a:off x="166696" y="0"/>
            <a:ext cx="12621049" cy="645200"/>
            <a:chOff x="117764" y="239525"/>
            <a:chExt cx="9465787" cy="483900"/>
          </a:xfrm>
        </p:grpSpPr>
        <p:sp>
          <p:nvSpPr>
            <p:cNvPr id="1469" name="Google Shape;1469;p198"/>
            <p:cNvSpPr/>
            <p:nvPr/>
          </p:nvSpPr>
          <p:spPr>
            <a:xfrm>
              <a:off x="117764" y="239525"/>
              <a:ext cx="8908472" cy="483900"/>
            </a:xfrm>
            <a:prstGeom prst="rect">
              <a:avLst/>
            </a:prstGeom>
            <a:solidFill>
              <a:srgbClr val="1A3A5C"/>
            </a:solidFill>
            <a:ln w="12700" cap="flat" cmpd="sng">
              <a:solidFill>
                <a:srgbClr val="1A3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2267" tIns="152267" rIns="152267" bIns="152267" anchor="ctr" anchorCtr="0">
              <a:noAutofit/>
            </a:bodyPr>
            <a:lstStyle/>
            <a:p>
              <a:endParaRPr sz="2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98"/>
            <p:cNvSpPr/>
            <p:nvPr/>
          </p:nvSpPr>
          <p:spPr>
            <a:xfrm>
              <a:off x="169333" y="246380"/>
              <a:ext cx="78258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67" tIns="76100" rIns="152267" bIns="76100" anchor="ctr" anchorCtr="0">
              <a:noAutofit/>
            </a:bodyPr>
            <a:lstStyle/>
            <a:p>
              <a:r>
                <a:rPr lang="en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ABSS Phase I Progress 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98"/>
            <p:cNvSpPr/>
            <p:nvPr/>
          </p:nvSpPr>
          <p:spPr>
            <a:xfrm>
              <a:off x="156708" y="525318"/>
              <a:ext cx="7380000" cy="1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67" tIns="76100" rIns="152267" bIns="76100" anchor="ctr" anchorCtr="0">
              <a:noAutofit/>
            </a:bodyPr>
            <a:lstStyle/>
            <a:p>
              <a:r>
                <a:rPr lang="en" sz="1333" dirty="0">
                  <a:solidFill>
                    <a:srgbClr val="A8C7E8"/>
                  </a:solidFill>
                  <a:latin typeface="Calibri"/>
                  <a:ea typeface="Calibri"/>
                  <a:cs typeface="Calibri"/>
                  <a:sym typeface="Calibri"/>
                </a:rPr>
                <a:t>Cumulative Physical &amp; Financial Progress as on April 2026</a:t>
              </a:r>
              <a:endParaRPr sz="1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98"/>
            <p:cNvSpPr/>
            <p:nvPr/>
          </p:nvSpPr>
          <p:spPr>
            <a:xfrm>
              <a:off x="7037069" y="262821"/>
              <a:ext cx="1979100" cy="438900"/>
            </a:xfrm>
            <a:prstGeom prst="rect">
              <a:avLst/>
            </a:prstGeom>
            <a:solidFill>
              <a:srgbClr val="F39C12"/>
            </a:solidFill>
            <a:ln w="12700" cap="flat" cmpd="sng">
              <a:solidFill>
                <a:srgbClr val="F39C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2267" tIns="152267" rIns="152267" bIns="152267" anchor="ctr" anchorCtr="0">
              <a:noAutofit/>
            </a:bodyPr>
            <a:lstStyle/>
            <a:p>
              <a:endParaRPr sz="2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198"/>
            <p:cNvSpPr/>
            <p:nvPr/>
          </p:nvSpPr>
          <p:spPr>
            <a:xfrm>
              <a:off x="7134051" y="271781"/>
              <a:ext cx="2225400" cy="1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67" tIns="76100" rIns="152267" bIns="76100" anchor="ctr" anchorCtr="0">
              <a:noAutofit/>
            </a:bodyPr>
            <a:lstStyle/>
            <a:p>
              <a:pPr algn="ctr"/>
              <a:r>
                <a:rPr lang="en" sz="2000" b="1">
                  <a:solidFill>
                    <a:srgbClr val="1A3A5C"/>
                  </a:solidFill>
                  <a:latin typeface="Calibri"/>
                  <a:ea typeface="Calibri"/>
                  <a:cs typeface="Calibri"/>
                  <a:sym typeface="Calibri"/>
                </a:rPr>
                <a:t>TOTAL SANC. COST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198"/>
            <p:cNvSpPr/>
            <p:nvPr/>
          </p:nvSpPr>
          <p:spPr>
            <a:xfrm>
              <a:off x="7134051" y="408940"/>
              <a:ext cx="24495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67" tIns="76100" rIns="152267" bIns="76100" anchor="ctr" anchorCtr="0">
              <a:noAutofit/>
            </a:bodyPr>
            <a:lstStyle/>
            <a:p>
              <a:pPr algn="ctr"/>
              <a:r>
                <a:rPr lang="en" sz="2267" b="1">
                  <a:solidFill>
                    <a:srgbClr val="1A3A5C"/>
                  </a:solidFill>
                  <a:latin typeface="Calibri"/>
                  <a:ea typeface="Calibri"/>
                  <a:cs typeface="Calibri"/>
                  <a:sym typeface="Calibri"/>
                </a:rPr>
                <a:t>₹461.76 Cr</a:t>
              </a:r>
              <a:endParaRPr sz="22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5" name="Google Shape;1475;p198"/>
          <p:cNvSpPr/>
          <p:nvPr/>
        </p:nvSpPr>
        <p:spPr>
          <a:xfrm>
            <a:off x="106439" y="6534235"/>
            <a:ext cx="11882363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67" tIns="76100" rIns="152267" bIns="76100" anchor="ctr" anchorCtr="0">
            <a:noAutofit/>
          </a:bodyPr>
          <a:lstStyle/>
          <a:p>
            <a:pPr marL="228594" indent="-228594"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ABSS work of KEDGAON and LONAND completed and Inaugurated on 22.05.2025.   </a:t>
            </a:r>
            <a:endParaRPr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graphicFrame>
        <p:nvGraphicFramePr>
          <p:cNvPr id="1476" name="Google Shape;1476;p198"/>
          <p:cNvGraphicFramePr/>
          <p:nvPr/>
        </p:nvGraphicFramePr>
        <p:xfrm>
          <a:off x="156579" y="659957"/>
          <a:ext cx="11880603" cy="58272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9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5156">
                  <a:extLst>
                    <a:ext uri="{9D8B030D-6E8A-4147-A177-3AD203B41FA5}">
                      <a16:colId xmlns:a16="http://schemas.microsoft.com/office/drawing/2014/main" val="2528056061"/>
                    </a:ext>
                  </a:extLst>
                </a:gridCol>
                <a:gridCol w="4741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49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5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 anchor="ctr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en" sz="15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 anchor="ctr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5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 (₹ Cr)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5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Progress %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5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TDC</a:t>
                      </a:r>
                      <a:r>
                        <a:rPr lang="en-US" sz="15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" sz="15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(Soft)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 anchor="ctr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5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 Date of Completion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 anchor="ctr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Baramati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₹11.40</a:t>
                      </a:r>
                      <a:endParaRPr lang="en"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30.09.2025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Completed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Uruli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₹12.86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65%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-US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30.09.2026 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Hadapsar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₹47.88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96%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Completed on :Nov. 2025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Lift &amp; ESC in circulating area: 30.04.2026, Lift on PF 1 - 30.09.26, Escalator on PF 2 &amp; 3 - 30.09.2026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Phaltan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₹0.92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-US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(08.03.2025)</a:t>
                      </a: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Completed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Talegaon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₹40.34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55%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30.09.2026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 m FOB :31.12.2026, Lift &amp; ESC: 31.03.2027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Akurdi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₹33.83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31.05.2026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12m FOB: 31.12.2026 &amp; Escalator-15.03.2027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Chinchwad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₹20.44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31.08.2026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Old FOB Extension :31.12.2026, Lift &amp; ESC: 20.02.2027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Kolhapur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₹43.03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57%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31.10.2026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12m FOB: 31.12.2026 LIFT &amp; Escalator – 30.06.2027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Ahmednagar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₹30.92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54%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30.08.2026 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3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m FOB: - 31.12.2026 Lift &amp; Escalator - 15.12.2027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732050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Kopargaon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₹29.94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47%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31.03.2027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6 m FOB: - 31.12.2027, Lift &amp; escalators - 31.03.2028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413610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Daund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₹14.24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46%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31.03.2028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----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663329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12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Belapur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₹31.96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46%</a:t>
                      </a: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31.08.2026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6 m FOB: - 31.03.2027 Lift &amp; Escalator - 15.12.2027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046212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13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Satara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₹34.31</a:t>
                      </a: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40%</a:t>
                      </a: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31.12.2026</a:t>
                      </a: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12m FOB: 31.01.2027, LIFT &amp; ESC -30.09.2027</a:t>
                      </a: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570100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14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Hatkanangale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₹6.00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  <a:tabLst/>
                        <a:defRPr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35%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31.03.2028 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Ramp work is remaining.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544235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15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Wathar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₹7.97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48%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COP: 30.09.2027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6m FOB: - Being constructed by Const. dept. : 31.03.2028</a:t>
                      </a: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195855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16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Karad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₹12.51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45%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COP: 31.03.2028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-----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877959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17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Dehu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Road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₹8.05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15%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31.03.2028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Lifts and Escalators work is remaining.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640475"/>
                  </a:ext>
                </a:extLst>
              </a:tr>
              <a:tr h="294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18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Sangli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₹24.20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52%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31.12.2026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12m FOB: 31.01.2027 LIFT &amp; ESC -30.09.2027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125600" marR="125600" marT="45733" marB="45733">
                    <a:lnL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F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258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F9649BCA-3225-DD9A-A655-EA891EC85EE6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Station Redevelopments : Miraj, Shivaji Nagar &amp; Sainagar Shirdi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B8C326-E36C-666C-62F0-F82612F2C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49911"/>
              </p:ext>
            </p:extLst>
          </p:nvPr>
        </p:nvGraphicFramePr>
        <p:xfrm>
          <a:off x="146050" y="633941"/>
          <a:ext cx="11893551" cy="2833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16267341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995758607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3922416356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96983249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02956865"/>
                    </a:ext>
                  </a:extLst>
                </a:gridCol>
                <a:gridCol w="5133976">
                  <a:extLst>
                    <a:ext uri="{9D8B030D-6E8A-4147-A177-3AD203B41FA5}">
                      <a16:colId xmlns:a16="http://schemas.microsoft.com/office/drawing/2014/main" val="975394995"/>
                    </a:ext>
                  </a:extLst>
                </a:gridCol>
              </a:tblGrid>
              <a:tr h="448343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 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Cost </a:t>
                      </a:r>
                    </a:p>
                    <a:p>
                      <a:pPr marL="914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(in Cr)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646521"/>
                  </a:ext>
                </a:extLst>
              </a:tr>
              <a:tr h="395597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Miraj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Development of Miraj Railway station under ABSS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PH-53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37.35</a:t>
                      </a:r>
                    </a:p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Currently with  Railway Board for CRB concurrence since 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31.03.2026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565291"/>
                  </a:ext>
                </a:extLst>
              </a:tr>
              <a:tr h="248813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Shivajinagar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Development of Shivajinagar station under ABSS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PH-53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Currently with  Railway Board for CRB concurrence since 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31.03.2026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Poppins"/>
                        </a:rPr>
                        <a:t>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20065"/>
                  </a:ext>
                </a:extLst>
              </a:tr>
              <a:tr h="248813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Sainagar Shirdi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Provision of 5 Stabling lines along with New EI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PH-16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 is 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855906"/>
                  </a:ext>
                </a:extLst>
              </a:tr>
              <a:tr h="395597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Development of Sainagar Shirdi station under ABSS</a:t>
                      </a:r>
                      <a:endParaRPr lang="en-US" sz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Poppi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PH-53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Proposal is currently with ED/SD&amp;T for CRB concurrence since 31.03.2026.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573695"/>
                  </a:ext>
                </a:extLst>
              </a:tr>
              <a:tr h="395597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Platform No 4/5 along with all Passenger Amenities.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PH-53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Proposed in PWP 2026-27. Currently with ED/SD&amp;T in IRPSM.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199996"/>
                  </a:ext>
                </a:extLst>
              </a:tr>
              <a:tr h="395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Setting up of </a:t>
                      </a:r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Sickline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/IOH Shed along with Construction of 600 m Pit Lines.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PH-42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54.26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Proposed in PWP 2026-27. Currently with EDME(Project) in IRPSM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 (Support required from Construction for Land Acquisition)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661987"/>
                  </a:ext>
                </a:extLst>
              </a:tr>
            </a:tbl>
          </a:graphicData>
        </a:graphic>
      </p:graphicFrame>
      <p:sp>
        <p:nvSpPr>
          <p:cNvPr id="4" name="Rectangle: Diagonal Corners Snipped 2">
            <a:extLst>
              <a:ext uri="{FF2B5EF4-FFF2-40B4-BE49-F238E27FC236}">
                <a16:creationId xmlns:a16="http://schemas.microsoft.com/office/drawing/2014/main" id="{6E0FAAA3-58A4-700A-5935-42118B3E588B}"/>
              </a:ext>
            </a:extLst>
          </p:cNvPr>
          <p:cNvSpPr/>
          <p:nvPr/>
        </p:nvSpPr>
        <p:spPr>
          <a:xfrm>
            <a:off x="0" y="3762375"/>
            <a:ext cx="12192000" cy="399627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of DAUND – MANMAD Doubling Project 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98CD49-2CDB-0569-2685-76DD24B30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54960"/>
              </p:ext>
            </p:extLst>
          </p:nvPr>
        </p:nvGraphicFramePr>
        <p:xfrm>
          <a:off x="133349" y="4283074"/>
          <a:ext cx="11896726" cy="2403575"/>
        </p:xfrm>
        <a:graphic>
          <a:graphicData uri="http://schemas.openxmlformats.org/drawingml/2006/table">
            <a:tbl>
              <a:tblPr/>
              <a:tblGrid>
                <a:gridCol w="472525">
                  <a:extLst>
                    <a:ext uri="{9D8B030D-6E8A-4147-A177-3AD203B41FA5}">
                      <a16:colId xmlns:a16="http://schemas.microsoft.com/office/drawing/2014/main" val="2425588984"/>
                    </a:ext>
                  </a:extLst>
                </a:gridCol>
                <a:gridCol w="1510827">
                  <a:extLst>
                    <a:ext uri="{9D8B030D-6E8A-4147-A177-3AD203B41FA5}">
                      <a16:colId xmlns:a16="http://schemas.microsoft.com/office/drawing/2014/main" val="3758809206"/>
                    </a:ext>
                  </a:extLst>
                </a:gridCol>
                <a:gridCol w="1512324">
                  <a:extLst>
                    <a:ext uri="{9D8B030D-6E8A-4147-A177-3AD203B41FA5}">
                      <a16:colId xmlns:a16="http://schemas.microsoft.com/office/drawing/2014/main" val="3087438757"/>
                    </a:ext>
                  </a:extLst>
                </a:gridCol>
                <a:gridCol w="3087769">
                  <a:extLst>
                    <a:ext uri="{9D8B030D-6E8A-4147-A177-3AD203B41FA5}">
                      <a16:colId xmlns:a16="http://schemas.microsoft.com/office/drawing/2014/main" val="1820026095"/>
                    </a:ext>
                  </a:extLst>
                </a:gridCol>
                <a:gridCol w="5313281">
                  <a:extLst>
                    <a:ext uri="{9D8B030D-6E8A-4147-A177-3AD203B41FA5}">
                      <a16:colId xmlns:a16="http://schemas.microsoft.com/office/drawing/2014/main" val="660811505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SN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SECTION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Preparatory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PRE NI &amp; NI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STATUS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463171"/>
                  </a:ext>
                </a:extLst>
              </a:tr>
              <a:tr h="9405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20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Visapur- Sarola -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Ranjandgaon</a:t>
                      </a: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I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Completed on 18.02.2026.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Pre-NI (12 +1) and NI activities, covering the critical period from D-12 day to D-Day, are planned in 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April 2026.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-87313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" sz="12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Preparatory work for VPR–RNJD–SRL doubling, connected with the DD–MMR doubling project, commenced on 07.02.2026 and was completed on 18.02.2026. </a:t>
                      </a:r>
                    </a:p>
                    <a:p>
                      <a:pPr marL="87313" marR="0" lvl="0" indent="-87313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" sz="12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All preparatory activities have been successfully completed.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352376"/>
                  </a:ext>
                </a:extLst>
              </a:tr>
              <a:tr h="9667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20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Akolner- 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Ahilyanagar-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Nimblak</a:t>
                      </a: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0" marR="0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I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In progress from 23.03.2026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Pre-NI and NI activities, covering the critical period from D-9 to D-Day, are planned in 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May 2026. </a:t>
                      </a:r>
                      <a:endParaRPr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ahom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-87313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Preparatory work for the AKR–ANG–NNB doubling, connected with the DD–MMR doubling project, commenced on 23.03.2026 (D-48 day ) and is currently in progress.</a:t>
                      </a:r>
                    </a:p>
                    <a:p>
                      <a:pPr marL="87313" indent="-87313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The work is being closely monitored to ensure adherence to the planned schedule and timely completion of all preparatory activities.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53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953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2">
            <a:extLst>
              <a:ext uri="{FF2B5EF4-FFF2-40B4-BE49-F238E27FC236}">
                <a16:creationId xmlns:a16="http://schemas.microsoft.com/office/drawing/2014/main" id="{B90E193A-2C5A-0192-23B8-D6D8FDF78819}"/>
              </a:ext>
            </a:extLst>
          </p:cNvPr>
          <p:cNvSpPr/>
          <p:nvPr/>
        </p:nvSpPr>
        <p:spPr>
          <a:xfrm>
            <a:off x="0" y="-1"/>
            <a:ext cx="12192000" cy="447675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Pending Works During Doubling Project</a:t>
            </a:r>
          </a:p>
        </p:txBody>
      </p:sp>
      <p:sp>
        <p:nvSpPr>
          <p:cNvPr id="5" name="Google Shape;1585;p214">
            <a:extLst>
              <a:ext uri="{FF2B5EF4-FFF2-40B4-BE49-F238E27FC236}">
                <a16:creationId xmlns:a16="http://schemas.microsoft.com/office/drawing/2014/main" id="{B6A930D1-A13B-FC1C-6317-C4285FF8AAF0}"/>
              </a:ext>
            </a:extLst>
          </p:cNvPr>
          <p:cNvSpPr txBox="1">
            <a:spLocks/>
          </p:cNvSpPr>
          <p:nvPr/>
        </p:nvSpPr>
        <p:spPr>
          <a:xfrm>
            <a:off x="76200" y="556526"/>
            <a:ext cx="6267449" cy="348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en-US" sz="232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Daund</a:t>
            </a:r>
            <a:r>
              <a:rPr lang="en-US" sz="232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32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Manmad</a:t>
            </a:r>
            <a:endParaRPr lang="en-US" sz="232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585;p214">
            <a:extLst>
              <a:ext uri="{FF2B5EF4-FFF2-40B4-BE49-F238E27FC236}">
                <a16:creationId xmlns:a16="http://schemas.microsoft.com/office/drawing/2014/main" id="{D5E4272C-824F-F7A1-9138-7E72F9E4971C}"/>
              </a:ext>
            </a:extLst>
          </p:cNvPr>
          <p:cNvSpPr txBox="1">
            <a:spLocks/>
          </p:cNvSpPr>
          <p:nvPr/>
        </p:nvSpPr>
        <p:spPr>
          <a:xfrm>
            <a:off x="6534149" y="556526"/>
            <a:ext cx="5495925" cy="348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en-US" sz="232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PUNE - Miraj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3E9EA2-89D7-8E53-2E4A-DB0383B79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99745"/>
              </p:ext>
            </p:extLst>
          </p:nvPr>
        </p:nvGraphicFramePr>
        <p:xfrm>
          <a:off x="117475" y="1024466"/>
          <a:ext cx="6216650" cy="526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66775272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4068638745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517616828"/>
                    </a:ext>
                  </a:extLst>
                </a:gridCol>
              </a:tblGrid>
              <a:tr h="470959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Pending Works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64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Yeola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rtl="0" fontAlgn="t">
                        <a:buAutoNum type="arabicPeriod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UP Loop line </a:t>
                      </a:r>
                    </a:p>
                    <a:p>
                      <a:pPr marL="228600" indent="-228600" rtl="0" fontAlgn="t">
                        <a:buAutoNum type="arabicPeriod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Commissioning of   EI</a:t>
                      </a:r>
                    </a:p>
                    <a:p>
                      <a:pPr marL="228600" indent="-228600" rtl="0" fontAlgn="t">
                        <a:buAutoNum type="arabicPeriod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Track Machine siding     </a:t>
                      </a:r>
                    </a:p>
                    <a:p>
                      <a:pPr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4.  BPAC between KPG-YL-ANK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758374478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Kanhegaon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Up platform surfacing &amp; FOB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242874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Chitali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03200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  DN Loop line</a:t>
                      </a:r>
                    </a:p>
                    <a:p>
                      <a:pPr indent="-203200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2.  Commissioning of   EI</a:t>
                      </a:r>
                    </a:p>
                    <a:p>
                      <a:pPr indent="-203200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3.  BPAC between BAP-CIT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150979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Rahuri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rtl="0" fontAlgn="t">
                        <a:buAutoNum type="arabicPeriod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Circulating area of goods line             </a:t>
                      </a:r>
                    </a:p>
                    <a:p>
                      <a:pPr marL="228600" indent="-228600" rtl="0" fontAlgn="t">
                        <a:buAutoNum type="arabicPeriod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FOB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1088769532"/>
                  </a:ext>
                </a:extLst>
              </a:tr>
              <a:tr h="286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Vambori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IN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FOB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324314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Vilad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indent="-177800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New Gate lodge for LC 31                 </a:t>
                      </a:r>
                    </a:p>
                    <a:p>
                      <a:pPr marL="25400" indent="-177800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2. Surfacing of Marshalling area, Tank unloading area &amp; approach road</a:t>
                      </a:r>
                    </a:p>
                    <a:p>
                      <a:pPr indent="-114300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3. OHP shed on platform</a:t>
                      </a:r>
                    </a:p>
                    <a:p>
                      <a:pPr indent="-114300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4. Watering &amp; charging facility      </a:t>
                      </a:r>
                    </a:p>
                    <a:p>
                      <a:pPr indent="-114300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(Sr No – 2,3,4 for military siding as per Military requirement)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37274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Visapur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1.Up loop line                </a:t>
                      </a:r>
                    </a:p>
                    <a:p>
                      <a:pPr algn="just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2 . New Gate lodge for LC 17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2076700849"/>
                  </a:ext>
                </a:extLst>
              </a:tr>
              <a:tr h="2569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Belwandi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New Gate lodge for LC 13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244744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Daund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rtl="0" fontAlgn="t">
                        <a:buAutoNum type="arabicPeriod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Provision of bidirectional facility between DD-KSTH</a:t>
                      </a:r>
                    </a:p>
                    <a:p>
                      <a:pPr marL="228600" indent="-228600" rtl="0" fontAlgn="t">
                        <a:buAutoNum type="arabicPeriod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Extension of PF 4 by 120 m</a:t>
                      </a:r>
                    </a:p>
                    <a:p>
                      <a:pPr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3. Conversion of Hand points of DR yard towards SUR end in to motor operated points.</a:t>
                      </a:r>
                    </a:p>
                    <a:p>
                      <a:pPr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4. Relocation of Starter Signal no. S/CO/SH 57 by 48 </a:t>
                      </a:r>
                      <a:r>
                        <a:rPr lang="en-US" sz="1100" b="0" i="0" u="none" strike="noStrike" cap="non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mtrs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.</a:t>
                      </a:r>
                    </a:p>
                    <a:p>
                      <a:pPr rtl="0" fontAlgn="t"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5. Conversion of Shunt signal to main signal of SH-91, SH-92 &amp; SH-93.</a:t>
                      </a:r>
                    </a:p>
                  </a:txBody>
                  <a:tcPr marL="46569" marR="44706" marT="22353" marB="22353" anchor="ctr"/>
                </a:tc>
                <a:extLst>
                  <a:ext uri="{0D108BD9-81ED-4DB2-BD59-A6C34878D82A}">
                    <a16:rowId xmlns:a16="http://schemas.microsoft.com/office/drawing/2014/main" val="13544469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AB1EF3-8C3D-C1C4-48F1-1120680B1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1745"/>
              </p:ext>
            </p:extLst>
          </p:nvPr>
        </p:nvGraphicFramePr>
        <p:xfrm>
          <a:off x="6543675" y="1033991"/>
          <a:ext cx="5495926" cy="5233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667752723"/>
                    </a:ext>
                  </a:extLst>
                </a:gridCol>
                <a:gridCol w="1340000">
                  <a:extLst>
                    <a:ext uri="{9D8B030D-6E8A-4147-A177-3AD203B41FA5}">
                      <a16:colId xmlns:a16="http://schemas.microsoft.com/office/drawing/2014/main" val="4068638745"/>
                    </a:ext>
                  </a:extLst>
                </a:gridCol>
                <a:gridCol w="3603476">
                  <a:extLst>
                    <a:ext uri="{9D8B030D-6E8A-4147-A177-3AD203B41FA5}">
                      <a16:colId xmlns:a16="http://schemas.microsoft.com/office/drawing/2014/main" val="2517616828"/>
                    </a:ext>
                  </a:extLst>
                </a:gridCol>
              </a:tblGrid>
              <a:tr h="4589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Pending Works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645194"/>
                  </a:ext>
                </a:extLst>
              </a:tr>
              <a:tr h="7548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 rtl="0" fontAlgn="t"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UP loop line and 2nd UP Loop with DN reception line  </a:t>
                      </a:r>
                    </a:p>
                    <a:p>
                      <a:pPr marL="228600" indent="-228600" algn="just" rtl="0" fontAlgn="t"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EI commissioning</a:t>
                      </a:r>
                    </a:p>
                  </a:txBody>
                  <a:tcPr marL="63785" marR="61233" marT="30617" marB="30617" anchor="ctr"/>
                </a:tc>
                <a:extLst>
                  <a:ext uri="{0D108BD9-81ED-4DB2-BD59-A6C34878D82A}">
                    <a16:rowId xmlns:a16="http://schemas.microsoft.com/office/drawing/2014/main" val="758374478"/>
                  </a:ext>
                </a:extLst>
              </a:tr>
              <a:tr h="7548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Lonand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DN Loop line with HL passenger platform.      </a:t>
                      </a:r>
                    </a:p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2. Goods handling line with circulating area</a:t>
                      </a:r>
                    </a:p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3. EI commissioning</a:t>
                      </a:r>
                    </a:p>
                  </a:txBody>
                  <a:tcPr marL="63785" marR="61233" marT="30617" marB="30617" anchor="ctr"/>
                </a:tc>
                <a:extLst>
                  <a:ext uri="{0D108BD9-81ED-4DB2-BD59-A6C34878D82A}">
                    <a16:rowId xmlns:a16="http://schemas.microsoft.com/office/drawing/2014/main" val="2428741809"/>
                  </a:ext>
                </a:extLst>
              </a:tr>
              <a:tr h="7548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Walha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Shifting of starter signal (DN Main Line CSR is 755 m but CSL is only 687 m. Starter signal is erected 63 m inside FM.)</a:t>
                      </a:r>
                    </a:p>
                  </a:txBody>
                  <a:tcPr marL="63785" marR="61233" marT="30617" marB="30617" anchor="ctr"/>
                </a:tc>
                <a:extLst>
                  <a:ext uri="{0D108BD9-81ED-4DB2-BD59-A6C34878D82A}">
                    <a16:rowId xmlns:a16="http://schemas.microsoft.com/office/drawing/2014/main" val="1509798010"/>
                  </a:ext>
                </a:extLst>
              </a:tr>
              <a:tr h="5284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Wathar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DN Loop line with HL Passenger PF        </a:t>
                      </a:r>
                    </a:p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2. EI commissioning</a:t>
                      </a:r>
                    </a:p>
                  </a:txBody>
                  <a:tcPr marL="63785" marR="61233" marT="30617" marB="30617" anchor="ctr"/>
                </a:tc>
                <a:extLst>
                  <a:ext uri="{0D108BD9-81ED-4DB2-BD59-A6C34878D82A}">
                    <a16:rowId xmlns:a16="http://schemas.microsoft.com/office/drawing/2014/main" val="1088769532"/>
                  </a:ext>
                </a:extLst>
              </a:tr>
              <a:tr h="4589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Shirwade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New Gate lodge for LC 94</a:t>
                      </a:r>
                    </a:p>
                  </a:txBody>
                  <a:tcPr marL="63785" marR="61233" marT="30617" marB="30617" anchor="ctr"/>
                </a:tc>
                <a:extLst>
                  <a:ext uri="{0D108BD9-81ED-4DB2-BD59-A6C34878D82A}">
                    <a16:rowId xmlns:a16="http://schemas.microsoft.com/office/drawing/2014/main" val="3243143047"/>
                  </a:ext>
                </a:extLst>
              </a:tr>
              <a:tr h="4589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DN loop line with high level platform.    </a:t>
                      </a:r>
                    </a:p>
                  </a:txBody>
                  <a:tcPr marL="63785" marR="61233" marT="30617" marB="30617" anchor="ctr"/>
                </a:tc>
                <a:extLst>
                  <a:ext uri="{0D108BD9-81ED-4DB2-BD59-A6C34878D82A}">
                    <a16:rowId xmlns:a16="http://schemas.microsoft.com/office/drawing/2014/main" val="2034431605"/>
                  </a:ext>
                </a:extLst>
              </a:tr>
              <a:tr h="4589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Nandre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1. Shunting neck &amp; Track Machine Siding</a:t>
                      </a:r>
                      <a:endParaRPr lang="en-US" sz="1200" b="0" i="0" u="none" strike="noStrike" cap="none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Arial"/>
                      </a:endParaRPr>
                    </a:p>
                  </a:txBody>
                  <a:tcPr marL="63785" marR="61233" marT="30617" marB="30617" anchor="ctr"/>
                </a:tc>
                <a:extLst>
                  <a:ext uri="{0D108BD9-81ED-4DB2-BD59-A6C34878D82A}">
                    <a16:rowId xmlns:a16="http://schemas.microsoft.com/office/drawing/2014/main" val="2236129215"/>
                  </a:ext>
                </a:extLst>
              </a:tr>
              <a:tr h="6046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Miraj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rtl="0" fontAlgn="t"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R &amp; D line No 5</a:t>
                      </a:r>
                    </a:p>
                    <a:p>
                      <a:pPr marL="228600" indent="-228600" rtl="0" fontAlgn="t"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Ballast siding                            </a:t>
                      </a:r>
                    </a:p>
                  </a:txBody>
                  <a:tcPr marL="63785" marR="61233" marT="30617" marB="30617" anchor="ctr"/>
                </a:tc>
                <a:extLst>
                  <a:ext uri="{0D108BD9-81ED-4DB2-BD59-A6C34878D82A}">
                    <a16:rowId xmlns:a16="http://schemas.microsoft.com/office/drawing/2014/main" val="3388413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47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202"/>
          <p:cNvSpPr txBox="1">
            <a:spLocks noGrp="1"/>
          </p:cNvSpPr>
          <p:nvPr>
            <p:ph type="body" idx="1"/>
          </p:nvPr>
        </p:nvSpPr>
        <p:spPr>
          <a:xfrm>
            <a:off x="171013" y="670147"/>
            <a:ext cx="11772772" cy="5861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482588" indent="-279393">
              <a:lnSpc>
                <a:spcPct val="100000"/>
              </a:lnSpc>
              <a:buSzPts val="1200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Narayandoh, Solapurwadi &amp; New Ashti stations have been commissioned with Electronic interlocking.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ookman Old Style"/>
            </a:endParaRPr>
          </a:p>
          <a:p>
            <a:pPr marL="482588" indent="-279393">
              <a:lnSpc>
                <a:spcPct val="100000"/>
              </a:lnSpc>
              <a:buSzPts val="1200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Currently, train services operate between New Ashti &amp; Beed on one train only system basis.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ookman Old Style"/>
            </a:endParaRPr>
          </a:p>
          <a:p>
            <a:pPr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440"/>
              <a:buNone/>
            </a:pPr>
            <a:endParaRPr sz="1200" b="1" dirty="0"/>
          </a:p>
        </p:txBody>
      </p:sp>
      <p:sp>
        <p:nvSpPr>
          <p:cNvPr id="1508" name="Google Shape;1508;p202"/>
          <p:cNvSpPr txBox="1"/>
          <p:nvPr/>
        </p:nvSpPr>
        <p:spPr>
          <a:xfrm>
            <a:off x="565215" y="887640"/>
            <a:ext cx="6705600" cy="33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Pending works:</a:t>
            </a:r>
            <a:endParaRPr sz="1600" b="1" dirty="0">
              <a:solidFill>
                <a:schemeClr val="dk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09" name="Google Shape;1509;p202"/>
          <p:cNvGraphicFramePr/>
          <p:nvPr>
            <p:extLst>
              <p:ext uri="{D42A27DB-BD31-4B8C-83A1-F6EECF244321}">
                <p14:modId xmlns:p14="http://schemas.microsoft.com/office/powerpoint/2010/main" val="3361161852"/>
              </p:ext>
            </p:extLst>
          </p:nvPr>
        </p:nvGraphicFramePr>
        <p:xfrm>
          <a:off x="218724" y="1344288"/>
          <a:ext cx="11794629" cy="53663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9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SN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Station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Pending Works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Remarks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TDC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Solapur wadi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lvl="0" indent="-57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1.  2</a:t>
                      </a:r>
                      <a:r>
                        <a:rPr lang="en" sz="1200" baseline="30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nd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loop line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28575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 startAt="2"/>
                        <a:tabLst/>
                        <a:defRPr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FOB </a:t>
                      </a:r>
                    </a:p>
                    <a:p>
                      <a:pPr marL="28575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 startAt="2"/>
                        <a:tabLst/>
                        <a:defRPr/>
                      </a:pPr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Track machine siding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114300" lvl="0" indent="-57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4.  No water supply at Station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Station commissioned with EI on 28.12.2025.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TDC -</a:t>
                      </a:r>
                      <a:endParaRPr sz="12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New Ashti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1.  Loop 2 &amp; Goods loop are not given fit yet.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20320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2.  Circulating area of Goods loop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25400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FOB ; 4.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No water supply at Station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Station commissioned with EI on 28.12.2025.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TDC -</a:t>
                      </a:r>
                      <a:endParaRPr sz="12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Amalner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EI commissioning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2nd &amp; 3rd loop line</a:t>
                      </a:r>
                    </a:p>
                  </a:txBody>
                  <a:tcPr marL="12700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EI commissinoning needs to be done on priority to replace the one-train-only system with the Absolute Block System.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TDC-</a:t>
                      </a:r>
                      <a:endParaRPr sz="12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Vighanwadi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EI commissioning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2nd loop line</a:t>
                      </a:r>
                    </a:p>
                  </a:txBody>
                  <a:tcPr marL="12700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989869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5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Beed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EI commissioning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2nd loop line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Goods loop with circulating area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Closure/Interlocking of LC 2 between Beed-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Vighanwadi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</a:t>
                      </a:r>
                    </a:p>
                  </a:txBody>
                  <a:tcPr marL="12700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2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TDC-</a:t>
                      </a:r>
                      <a:endParaRPr sz="12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334617"/>
                  </a:ext>
                </a:extLst>
              </a:tr>
              <a:tr h="4747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6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Wadwani</a:t>
                      </a: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Trenching and cable laying work in progress.</a:t>
                      </a: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TDC: July-26</a:t>
                      </a:r>
                      <a:endParaRPr sz="12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741550"/>
                  </a:ext>
                </a:extLst>
              </a:tr>
              <a:tr h="4747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7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Sirsala</a:t>
                      </a: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Work Yet to start</a:t>
                      </a: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TDC: Sep-26</a:t>
                      </a:r>
                      <a:endParaRPr sz="12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917946"/>
                  </a:ext>
                </a:extLst>
              </a:tr>
              <a:tr h="4747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8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Tokewadi</a:t>
                      </a: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Work Yet to start</a:t>
                      </a: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TDC: OCT-26</a:t>
                      </a:r>
                      <a:endParaRPr sz="12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66551"/>
                  </a:ext>
                </a:extLst>
              </a:tr>
            </a:tbl>
          </a:graphicData>
        </a:graphic>
      </p:graphicFrame>
      <p:sp>
        <p:nvSpPr>
          <p:cNvPr id="2" name="Rectangle: Diagonal Corners Snipped 2">
            <a:extLst>
              <a:ext uri="{FF2B5EF4-FFF2-40B4-BE49-F238E27FC236}">
                <a16:creationId xmlns:a16="http://schemas.microsoft.com/office/drawing/2014/main" id="{BC225114-6F24-AA6C-73E7-DDDF9B10F94E}"/>
              </a:ext>
            </a:extLst>
          </p:cNvPr>
          <p:cNvSpPr/>
          <p:nvPr/>
        </p:nvSpPr>
        <p:spPr>
          <a:xfrm>
            <a:off x="0" y="2"/>
            <a:ext cx="12192000" cy="433493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 – BEED – PARLI : New BG Line Project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6" name="Google Shape;846;p137"/>
          <p:cNvGraphicFramePr/>
          <p:nvPr>
            <p:extLst>
              <p:ext uri="{D42A27DB-BD31-4B8C-83A1-F6EECF244321}">
                <p14:modId xmlns:p14="http://schemas.microsoft.com/office/powerpoint/2010/main" val="2919970664"/>
              </p:ext>
            </p:extLst>
          </p:nvPr>
        </p:nvGraphicFramePr>
        <p:xfrm>
          <a:off x="120180" y="765175"/>
          <a:ext cx="11924091" cy="5364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1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9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0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76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 </a:t>
                      </a:r>
                      <a:endParaRPr sz="1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Merriweather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April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’26</a:t>
                      </a:r>
                      <a:endParaRPr sz="1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Merriweather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May’26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Merriweather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June’26</a:t>
                      </a:r>
                      <a:endParaRPr sz="1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Merriweather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July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’26</a:t>
                      </a:r>
                      <a:endParaRPr sz="1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Merriweather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August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’26</a:t>
                      </a:r>
                      <a:endParaRPr sz="1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Merriweather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Q3</a:t>
                      </a:r>
                      <a:endParaRPr sz="1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Merriweather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Merriweather"/>
                        </a:rPr>
                        <a:t>Q4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Merriweather"/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7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Station (14 Nos)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-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Akolner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solidFill>
                          <a:srgbClr val="158A1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10 May (0+7+1) 18 May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Ahmednagar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22 Mar (38 + 7+ 3) 18May 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Nimblak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8 May (0+10+1) 18 May 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Visapur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18 May (0+12+1) 30 May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Sarola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20 May (0+10+1) 30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May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Ranjangaon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25 May (0+4+1) 30 May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Nira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25 Apr (16+4+1) 15 May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Wathar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(19+6+1)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(June 2026)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Lonand</a:t>
                      </a: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(11+2+1)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( 21 July 2026)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Pune- Hadapsar</a:t>
                      </a:r>
                      <a:r>
                        <a:rPr lang="en" sz="1600" b="1" dirty="0">
                          <a:solidFill>
                            <a:srgbClr val="EB060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(MS, DCN)</a:t>
                      </a:r>
                      <a:endParaRPr sz="1600" b="1" dirty="0">
                        <a:solidFill>
                          <a:srgbClr val="EB060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(11+4+1)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Yeola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</a:t>
                      </a:r>
                      <a:r>
                        <a:rPr lang="en" sz="1600" b="1" dirty="0">
                          <a:solidFill>
                            <a:srgbClr val="EB060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DCN)</a:t>
                      </a:r>
                      <a:endParaRPr sz="1600" b="1" dirty="0">
                        <a:solidFill>
                          <a:srgbClr val="EB060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(33+6+1)</a:t>
                      </a:r>
                      <a:endParaRPr sz="16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Aug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Chitali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(40+6+1)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Oct-26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Parli 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(SCR)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Shirdi </a:t>
                      </a:r>
                      <a:r>
                        <a:rPr lang="en" sz="1600" b="1" dirty="0">
                          <a:solidFill>
                            <a:srgbClr val="158A1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Karad </a:t>
                      </a:r>
                      <a:r>
                        <a:rPr lang="en" sz="1600" b="1" dirty="0">
                          <a:solidFill>
                            <a:srgbClr val="EB060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solidFill>
                          <a:srgbClr val="EB060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(70+7+4+1)</a:t>
                      </a:r>
                      <a:endParaRPr sz="16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ESP under revision by HQ Operating</a:t>
                      </a:r>
                      <a:endParaRPr sz="16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Phaltan </a:t>
                      </a:r>
                      <a:r>
                        <a:rPr lang="en" sz="1600" b="1" dirty="0">
                          <a:solidFill>
                            <a:srgbClr val="EA050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(MS, DCN)</a:t>
                      </a:r>
                      <a:endParaRPr sz="1600" b="1" dirty="0">
                        <a:solidFill>
                          <a:srgbClr val="EA050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: Diagonal Corners Snipped 2">
            <a:extLst>
              <a:ext uri="{FF2B5EF4-FFF2-40B4-BE49-F238E27FC236}">
                <a16:creationId xmlns:a16="http://schemas.microsoft.com/office/drawing/2014/main" id="{9B6C6D16-F384-9548-6865-F4B2E1D3F7E6}"/>
              </a:ext>
            </a:extLst>
          </p:cNvPr>
          <p:cNvSpPr/>
          <p:nvPr/>
        </p:nvSpPr>
        <p:spPr>
          <a:xfrm>
            <a:off x="1" y="85725"/>
            <a:ext cx="12192000" cy="571500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MONTHWISE NI PLANNING OF PUNE DIVISION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73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66928" y="804154"/>
          <a:ext cx="11335965" cy="578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02ADADD1-78FA-9EDF-6BE5-37AF5C7FA97A}"/>
              </a:ext>
            </a:extLst>
          </p:cNvPr>
          <p:cNvSpPr/>
          <p:nvPr/>
        </p:nvSpPr>
        <p:spPr>
          <a:xfrm>
            <a:off x="0" y="0"/>
            <a:ext cx="12192000" cy="477229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Lonand</a:t>
            </a:r>
            <a:r>
              <a:rPr lang="en-IN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IN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Phaltan</a:t>
            </a:r>
            <a:r>
              <a:rPr lang="en-IN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Baramati : BG Line Project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07"/>
          <p:cNvSpPr/>
          <p:nvPr/>
        </p:nvSpPr>
        <p:spPr>
          <a:xfrm>
            <a:off x="142603" y="543188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2" name="Google Shape;1542;p207"/>
          <p:cNvGraphicFramePr/>
          <p:nvPr>
            <p:extLst>
              <p:ext uri="{D42A27DB-BD31-4B8C-83A1-F6EECF244321}">
                <p14:modId xmlns:p14="http://schemas.microsoft.com/office/powerpoint/2010/main" val="425478872"/>
              </p:ext>
            </p:extLst>
          </p:nvPr>
        </p:nvGraphicFramePr>
        <p:xfrm>
          <a:off x="121084" y="495300"/>
          <a:ext cx="11949833" cy="6204614"/>
        </p:xfrm>
        <a:graphic>
          <a:graphicData uri="http://schemas.openxmlformats.org/drawingml/2006/table">
            <a:tbl>
              <a:tblPr/>
              <a:tblGrid>
                <a:gridCol w="56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952">
                  <a:extLst>
                    <a:ext uri="{9D8B030D-6E8A-4147-A177-3AD203B41FA5}">
                      <a16:colId xmlns:a16="http://schemas.microsoft.com/office/drawing/2014/main" val="97266018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8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1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5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5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Goods Shed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 DEN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 (₹ Cr.)</a:t>
                      </a:r>
                      <a:endParaRPr sz="1500" b="1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Progress</a:t>
                      </a:r>
                      <a:endParaRPr sz="1500" b="1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5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TDC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19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Sasvad Road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-US" sz="13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Sr DEN / South</a:t>
                      </a:r>
                      <a:endParaRPr sz="1300" b="1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3.22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100%</a:t>
                      </a:r>
                      <a:endParaRPr sz="130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33" marR="91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5F2D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2C5F2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Completed (28.02.26)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33" marR="91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08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11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5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11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5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26.84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80%</a:t>
                      </a:r>
                      <a:endParaRPr sz="130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5F2D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30.06.2026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19774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2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Phursungi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975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100" i="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26.84</a:t>
                      </a:r>
                      <a:endParaRPr sz="11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80%</a:t>
                      </a:r>
                      <a:endParaRPr sz="11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100" i="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30.06.2026</a:t>
                      </a:r>
                      <a:endParaRPr sz="11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Lonand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975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19.60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35%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31.07.2026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4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Satara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975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10.83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30</a:t>
                      </a: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30.06.2026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5</a:t>
                      </a:r>
                      <a:endParaRPr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Karad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13.31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100%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5F2D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2C5F2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Completed (31.03.26)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6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Sangli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975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13.09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90%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31.05.2026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7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Miraj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975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10.21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100%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5F2D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2C5F2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Completed (28.02.26)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8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GRMT (Kolhapur)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975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12.72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100%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5F2D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2C5F2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Completed (28.02.26)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9</a:t>
                      </a:r>
                      <a:endParaRPr lang="en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Miraj ( CRT – Electic Portion )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0.44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0%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( Newly sanctioned Work on 05.03.26 )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151357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</a:t>
                      </a:r>
                      <a:endParaRPr lang="en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Chinchwad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-US" sz="13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DEN / North</a:t>
                      </a:r>
                      <a:endParaRPr sz="1300" b="1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11.64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100%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5F2D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2C5F2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Completed (28.02.26)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11</a:t>
                      </a:r>
                      <a:endParaRPr lang="en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Loni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10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15.08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100%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5F2D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2C5F2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Completed (31.03.26)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12</a:t>
                      </a:r>
                      <a:endParaRPr lang="en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Baramati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10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9.89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85%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30.06.2026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13</a:t>
                      </a:r>
                      <a:endParaRPr lang="en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Daund (Only FOIS Connectivity)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-US" sz="13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Sr DEN / NE</a:t>
                      </a:r>
                      <a:endParaRPr sz="1300" b="1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0.56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100%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5F2D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2C5F2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Completed (15.10.25)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14</a:t>
                      </a:r>
                      <a:endParaRPr lang="en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Daund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10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6.80</a:t>
                      </a: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( Newly sanctioned Work on 05.02.26 )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15</a:t>
                      </a:r>
                      <a:endParaRPr lang="en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Kopargaon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10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2.41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9</a:t>
                      </a: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0%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</a:t>
                      </a: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</a:t>
                      </a: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.0</a:t>
                      </a: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4</a:t>
                      </a:r>
                      <a:r>
                        <a:rPr lang="en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.2026</a:t>
                      </a: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16</a:t>
                      </a:r>
                      <a:endParaRPr lang="en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-I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Yeola</a:t>
                      </a:r>
                      <a:endParaRPr lang="en-IN" sz="130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lang="en-IN" sz="100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12.57</a:t>
                      </a:r>
                      <a:endParaRPr lang="en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0%</a:t>
                      </a:r>
                      <a:endParaRPr lang="en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-US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( Newly sanctioned Work on 17.02.26 )</a:t>
                      </a:r>
                      <a:endParaRPr lang="en-US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17</a:t>
                      </a:r>
                      <a:endParaRPr lang="en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Provision of 107 CCTV Cameras in Goods Sheds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IN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0.56</a:t>
                      </a:r>
                      <a:endParaRPr lang="en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0%</a:t>
                      </a:r>
                      <a:endParaRPr lang="en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-US" sz="130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( Newly sanctioned Work on 14.02.26 )</a:t>
                      </a:r>
                      <a:endParaRPr lang="en-US"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9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75"/>
                        <a:buFont typeface="Calibri"/>
                        <a:buNone/>
                      </a:pPr>
                      <a:endParaRPr sz="1300" i="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Total</a:t>
                      </a:r>
                      <a:endParaRPr sz="1300" b="1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endParaRPr sz="1300" b="1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169.77</a:t>
                      </a:r>
                      <a:endParaRPr sz="1300" b="1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75"/>
                        <a:buFont typeface="Calibri"/>
                        <a:buNone/>
                      </a:pPr>
                      <a:endParaRPr sz="1300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454F"/>
                        </a:buClr>
                        <a:buSzPts val="975"/>
                        <a:buFont typeface="Calibri"/>
                        <a:buNone/>
                      </a:pPr>
                      <a:r>
                        <a:rPr lang="en" sz="1300" b="1" u="none" strike="noStrike" cap="none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Note: KPG Goods Shed Work in SUR </a:t>
                      </a:r>
                      <a:endParaRPr sz="1300" b="1" i="0" u="none" strike="noStrike" cap="none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Rectangle: Diagonal Corners Snipped 2">
            <a:extLst>
              <a:ext uri="{FF2B5EF4-FFF2-40B4-BE49-F238E27FC236}">
                <a16:creationId xmlns:a16="http://schemas.microsoft.com/office/drawing/2014/main" id="{9B2092FB-B079-5BE7-758E-961EFB64E9D2}"/>
              </a:ext>
            </a:extLst>
          </p:cNvPr>
          <p:cNvSpPr/>
          <p:nvPr/>
        </p:nvSpPr>
        <p:spPr>
          <a:xfrm>
            <a:off x="0" y="0"/>
            <a:ext cx="12192000" cy="433493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E2761"/>
              </a:buClr>
              <a:buSzPts val="2000"/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Black"/>
              </a:rPr>
              <a:t>Goods Shed Development Works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6" name="Google Shape;1636;p218"/>
          <p:cNvGraphicFramePr/>
          <p:nvPr>
            <p:extLst>
              <p:ext uri="{D42A27DB-BD31-4B8C-83A1-F6EECF244321}">
                <p14:modId xmlns:p14="http://schemas.microsoft.com/office/powerpoint/2010/main" val="766831941"/>
              </p:ext>
            </p:extLst>
          </p:nvPr>
        </p:nvGraphicFramePr>
        <p:xfrm>
          <a:off x="219076" y="786981"/>
          <a:ext cx="11772899" cy="5515029"/>
        </p:xfrm>
        <a:graphic>
          <a:graphicData uri="http://schemas.openxmlformats.org/drawingml/2006/table">
            <a:tbl>
              <a:tblPr firstRow="1" bandRow="1"/>
              <a:tblGrid>
                <a:gridCol w="51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5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6824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SN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31933" marB="31933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GCT name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31933" marB="31933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Traffic Projection (Rakes/</a:t>
                      </a: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month</a:t>
                      </a: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)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31933" marB="3193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DOA/IPA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/DPR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31933" marB="31933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Scope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31933" marB="31933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TDC</a:t>
                      </a:r>
                      <a:endParaRPr sz="1200" b="1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31933" marB="31933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Status</a:t>
                      </a:r>
                      <a:endParaRPr sz="1200" b="1" i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31933" marB="319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Inward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Outward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3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GCT by M/s Garuda Enterprises at </a:t>
                      </a: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Daund</a:t>
                      </a: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Consultant: RCC/NGP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(GCT on railway land)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08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06 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DOA :14.06.23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LOA : 20.01.24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ESP:  17.05.24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SIP :In process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1-  Handling line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1-Shunting Neck with EIMWB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DEC’26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 is approved &amp; land leasing completed.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started at site. SIP to be prepared by S&amp;T HQ.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5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GCT by M/s. Redhill Multi Modes Logistics LLP</a:t>
                      </a: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at Kamshet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Consultant:SBInfra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10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10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DOA : 05.02.24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IPA   : 15.02.24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ESP: Approved.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SIP: Awaited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RLY YD :</a:t>
                      </a: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Nil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 PLANT: </a:t>
                      </a: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 Engine Escape line +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 R&amp;D line + 1 Handling Lines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MAR’27</a:t>
                      </a:r>
                      <a:endParaRPr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 approved</a:t>
                      </a: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. Security deposit submitted. Work to be started.</a:t>
                      </a:r>
                      <a:endParaRPr sz="120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3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MMLP, </a:t>
                      </a:r>
                      <a:r>
                        <a:rPr lang="en" sz="12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Kanhe</a:t>
                      </a: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.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 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Consultant: A</a:t>
                      </a: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ECOM</a:t>
                      </a:r>
                      <a:endParaRPr sz="1200" b="1" u="none" strike="noStrike" cap="none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10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10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DOA: 02.08.23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IPA: 15.02.24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ESP: Under approval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SIP: Awaited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RLY YD : </a:t>
                      </a: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5 lines.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 PLANT: </a:t>
                      </a: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Lead line - 12.8 kms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2-Handling lines &amp;1-Loop line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AUG’29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25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 under divisional approval.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7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  4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GCT by M/s RRS Logistic GF Terminal at </a:t>
                      </a:r>
                      <a:r>
                        <a:rPr lang="en" sz="12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Akolner</a:t>
                      </a: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.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Consultant:</a:t>
                      </a: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</a:t>
                      </a: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RCC/NGP</a:t>
                      </a:r>
                      <a:endParaRPr sz="1200" b="1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10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15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DOA:31.05.22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IPA:24.06.22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ESP:19.05.23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Rev.:Under review.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RLY YD :</a:t>
                      </a: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Connection to existing loop towards DD end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 PLANT :  3 lines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 EIMWB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MAR’2</a:t>
                      </a:r>
                      <a:r>
                        <a:rPr lang="en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7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254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 under divisional approval.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47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5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GCT by M/s Dalmia Bharat Cement at </a:t>
                      </a: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Kashti</a:t>
                      </a:r>
                      <a:endParaRPr sz="1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Consultant: MGR Infra, Delhi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74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Nil</a:t>
                      </a:r>
                      <a:endParaRPr sz="1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8567" marB="68567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DOA :28.04.25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IPA:28.08.25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ESP: </a:t>
                      </a:r>
                      <a:r>
                        <a:rPr lang="en" sz="1200" u="none" strike="noStrike" cap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Under review</a:t>
                      </a:r>
                      <a:endParaRPr sz="1200" u="none" strike="noStrike" cap="none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8567" marB="685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RLY YD :</a:t>
                      </a: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Connection to existing loop towards DD end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 PLANT :</a:t>
                      </a:r>
                      <a:r>
                        <a:rPr lang="en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 Pre tripling line and 1 Post tripling line- fully wired.</a:t>
                      </a:r>
                      <a:endParaRPr sz="1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8567" marB="685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Not fixed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tc>
                  <a:txBody>
                    <a:bodyPr/>
                    <a:lstStyle/>
                    <a:p>
                      <a:pPr marL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 under divisional approval.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25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25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66167" marB="661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: Diagonal Corners Snipped 2">
            <a:extLst>
              <a:ext uri="{FF2B5EF4-FFF2-40B4-BE49-F238E27FC236}">
                <a16:creationId xmlns:a16="http://schemas.microsoft.com/office/drawing/2014/main" id="{9A490AF6-F445-A9A1-CBF7-53E437DB059F}"/>
              </a:ext>
            </a:extLst>
          </p:cNvPr>
          <p:cNvSpPr/>
          <p:nvPr/>
        </p:nvSpPr>
        <p:spPr>
          <a:xfrm>
            <a:off x="0" y="142874"/>
            <a:ext cx="12192000" cy="447675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 Proposed GCT’s over Pune division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8" name="Google Shape;1688;p226"/>
          <p:cNvGraphicFramePr/>
          <p:nvPr>
            <p:extLst>
              <p:ext uri="{D42A27DB-BD31-4B8C-83A1-F6EECF244321}">
                <p14:modId xmlns:p14="http://schemas.microsoft.com/office/powerpoint/2010/main" val="3892073034"/>
              </p:ext>
            </p:extLst>
          </p:nvPr>
        </p:nvGraphicFramePr>
        <p:xfrm>
          <a:off x="137940" y="548524"/>
          <a:ext cx="5881861" cy="61656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4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S.N.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Item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Unit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Target 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(i)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TRR/P on main line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75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       (ii)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TRR/P other than main line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TSR/P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108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3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TRR/S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35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4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TSR/S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5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Track Renewal (P+S)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109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6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Ballast Supply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Lakh cum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1.75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7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D/S by BCM (Plain track)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80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8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D/S by BCM (T/O)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40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9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Formation Treatment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6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10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H-Beam/Steel Channel Sleeper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380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11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Through Fitting Renewal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Tkm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52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0EC848-0737-C2BC-E831-ABAB77300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43399"/>
              </p:ext>
            </p:extLst>
          </p:nvPr>
        </p:nvGraphicFramePr>
        <p:xfrm>
          <a:off x="6229350" y="520699"/>
          <a:ext cx="5831459" cy="61773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3101">
                  <a:extLst>
                    <a:ext uri="{9D8B030D-6E8A-4147-A177-3AD203B41FA5}">
                      <a16:colId xmlns:a16="http://schemas.microsoft.com/office/drawing/2014/main" val="4080296663"/>
                    </a:ext>
                  </a:extLst>
                </a:gridCol>
                <a:gridCol w="2994499">
                  <a:extLst>
                    <a:ext uri="{9D8B030D-6E8A-4147-A177-3AD203B41FA5}">
                      <a16:colId xmlns:a16="http://schemas.microsoft.com/office/drawing/2014/main" val="1218916108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1853312357"/>
                    </a:ext>
                  </a:extLst>
                </a:gridCol>
                <a:gridCol w="945134">
                  <a:extLst>
                    <a:ext uri="{9D8B030D-6E8A-4147-A177-3AD203B41FA5}">
                      <a16:colId xmlns:a16="http://schemas.microsoft.com/office/drawing/2014/main" val="1662722158"/>
                    </a:ext>
                  </a:extLst>
                </a:gridCol>
              </a:tblGrid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S.N.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Item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Unit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Target 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74004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12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Through Turnout Renewal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eq. unit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103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025752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13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Thick Web switches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48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348127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14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Weldable CMS crossing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454219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15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Scrap Disposal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MT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8000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690082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16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Removal of PSRs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744215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17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Relaxation of PSRs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58680"/>
                  </a:ext>
                </a:extLst>
              </a:tr>
              <a:tr h="5983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18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Raising of Sectional Speed to 110 kmph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Track km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52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941722"/>
                  </a:ext>
                </a:extLst>
              </a:tr>
              <a:tr h="5983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19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Raising of Sectional Speed to 130 kmph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Track km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66944"/>
                  </a:ext>
                </a:extLst>
              </a:tr>
              <a:tr h="5983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20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Raising of Loop line speed to 30 kmph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No. of stations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798325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21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Installation of wayside lubricators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Nos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669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51464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22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Safety Fencing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Fencing km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792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951422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23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LWR Through Yards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No. of yards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6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395736"/>
                  </a:ext>
                </a:extLst>
              </a:tr>
            </a:tbl>
          </a:graphicData>
        </a:graphic>
      </p:graphicFrame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011768A0-7DDF-B992-AD0E-0410171278F5}"/>
              </a:ext>
            </a:extLst>
          </p:cNvPr>
          <p:cNvSpPr/>
          <p:nvPr/>
        </p:nvSpPr>
        <p:spPr>
          <a:xfrm>
            <a:off x="0" y="0"/>
            <a:ext cx="12192000" cy="447675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TRACK RENEWAL TARGET 2026-27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ookman Old Sty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231"/>
          <p:cNvSpPr txBox="1">
            <a:spLocks noGrp="1"/>
          </p:cNvSpPr>
          <p:nvPr>
            <p:ph type="body" idx="1"/>
          </p:nvPr>
        </p:nvSpPr>
        <p:spPr>
          <a:xfrm>
            <a:off x="171450" y="523875"/>
            <a:ext cx="5724525" cy="60779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67" b="1" dirty="0"/>
              <a:t>      </a:t>
            </a:r>
            <a:endParaRPr dirty="0"/>
          </a:p>
        </p:txBody>
      </p:sp>
      <p:graphicFrame>
        <p:nvGraphicFramePr>
          <p:cNvPr id="1719" name="Google Shape;1719;p231"/>
          <p:cNvGraphicFramePr/>
          <p:nvPr>
            <p:extLst>
              <p:ext uri="{D42A27DB-BD31-4B8C-83A1-F6EECF244321}">
                <p14:modId xmlns:p14="http://schemas.microsoft.com/office/powerpoint/2010/main" val="2455672780"/>
              </p:ext>
            </p:extLst>
          </p:nvPr>
        </p:nvGraphicFramePr>
        <p:xfrm>
          <a:off x="323851" y="1197719"/>
          <a:ext cx="5229224" cy="48697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95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</a:t>
                      </a:r>
                      <a:endParaRPr sz="12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Tentative Date of NI</a:t>
                      </a:r>
                      <a:endParaRPr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Nature of Work</a:t>
                      </a:r>
                      <a:endParaRPr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Executing Agency</a:t>
                      </a:r>
                      <a:endParaRPr sz="12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Nira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May-26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 Commissioning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Wathar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May-26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 Commissioning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Lonand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July-26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 Commissioning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Chinchwad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Aug-26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 Commissioning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Line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Malvali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Dec-26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 Commissioning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Line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7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Talegaon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Mar-27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 Commissioning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Line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Sarola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May-26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 Commissioning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7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Ahilyanagar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May-26</a:t>
                      </a:r>
                      <a:endPara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 Commissioning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</a:t>
                      </a:r>
                      <a:endParaRPr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69BB7F-40F0-DC25-FD60-C80309DD477F}"/>
              </a:ext>
            </a:extLst>
          </p:cNvPr>
          <p:cNvSpPr txBox="1"/>
          <p:nvPr/>
        </p:nvSpPr>
        <p:spPr>
          <a:xfrm>
            <a:off x="5838825" y="1139160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KAVACH Implementation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 Status:</a:t>
            </a: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Awarded for entire Pune Division (incl. HDN, HUN &amp; key routes)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Coverage:</a:t>
            </a: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740.87 Route Km</a:t>
            </a:r>
          </a:p>
          <a:p>
            <a:pPr>
              <a:lnSpc>
                <a:spcPct val="100000"/>
              </a:lnSpc>
              <a:buNone/>
            </a:pP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Phase-I (SIL-0):</a:t>
            </a:r>
            <a:endParaRPr lang="en-IN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Loco trials completed on </a:t>
            </a: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 </a:t>
            </a:r>
            <a:r>
              <a:rPr lang="en-IN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RKm</a:t>
            </a: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(Pune–Satara–Miraj–Kolhapur)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 section: RFID layout corrections in progress (as per RDSO guidelines); trials to follow </a:t>
            </a:r>
          </a:p>
          <a:p>
            <a:pPr>
              <a:lnSpc>
                <a:spcPct val="100000"/>
              </a:lnSpc>
              <a:buNone/>
            </a:pPr>
            <a:endParaRPr lang="en-IN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Phase-II (SIL-4):</a:t>
            </a:r>
            <a:endParaRPr lang="en-IN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Miraj–Kolhapur (47.10 </a:t>
            </a:r>
            <a:r>
              <a:rPr lang="en-IN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RKm</a:t>
            </a: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identified for 2026–27 commissioning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RFID installation in progress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loco trials completed at </a:t>
            </a:r>
            <a:r>
              <a:rPr lang="en-IN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Rahuri</a:t>
            </a: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N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Padhegaon</a:t>
            </a: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Belapur stations</a:t>
            </a: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buNone/>
            </a:pPr>
            <a:endParaRPr lang="en-IN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Readiness:</a:t>
            </a:r>
            <a:endParaRPr lang="en-IN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KAVACH </a:t>
            </a: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 setup &amp; Lab setup</a:t>
            </a: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established in Pune Division </a:t>
            </a:r>
          </a:p>
          <a:p>
            <a:pPr>
              <a:lnSpc>
                <a:spcPct val="100000"/>
              </a:lnSpc>
              <a:buNone/>
            </a:pPr>
            <a:endParaRPr lang="en-IN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I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Outcome:</a:t>
            </a:r>
            <a:endParaRPr lang="en-IN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I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train safety, collision avoidance &amp; operational reliability.</a:t>
            </a:r>
          </a:p>
          <a:p>
            <a:pPr>
              <a:buNone/>
            </a:pPr>
            <a:endParaRPr lang="en-IN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860D02-7BF0-725C-D592-486E58EB6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88952"/>
              </p:ext>
            </p:extLst>
          </p:nvPr>
        </p:nvGraphicFramePr>
        <p:xfrm>
          <a:off x="5915025" y="4968875"/>
          <a:ext cx="5781675" cy="1102360"/>
        </p:xfrm>
        <a:graphic>
          <a:graphicData uri="http://schemas.openxmlformats.org/drawingml/2006/table">
            <a:tbl>
              <a:tblPr firstRow="1" bandRow="1"/>
              <a:tblGrid>
                <a:gridCol w="1445419">
                  <a:extLst>
                    <a:ext uri="{9D8B030D-6E8A-4147-A177-3AD203B41FA5}">
                      <a16:colId xmlns:a16="http://schemas.microsoft.com/office/drawing/2014/main" val="1675121478"/>
                    </a:ext>
                  </a:extLst>
                </a:gridCol>
                <a:gridCol w="1185243">
                  <a:extLst>
                    <a:ext uri="{9D8B030D-6E8A-4147-A177-3AD203B41FA5}">
                      <a16:colId xmlns:a16="http://schemas.microsoft.com/office/drawing/2014/main" val="156468142"/>
                    </a:ext>
                  </a:extLst>
                </a:gridCol>
                <a:gridCol w="1705594">
                  <a:extLst>
                    <a:ext uri="{9D8B030D-6E8A-4147-A177-3AD203B41FA5}">
                      <a16:colId xmlns:a16="http://schemas.microsoft.com/office/drawing/2014/main" val="2138172499"/>
                    </a:ext>
                  </a:extLst>
                </a:gridCol>
                <a:gridCol w="1445419">
                  <a:extLst>
                    <a:ext uri="{9D8B030D-6E8A-4147-A177-3AD203B41FA5}">
                      <a16:colId xmlns:a16="http://schemas.microsoft.com/office/drawing/2014/main" val="3712288951"/>
                    </a:ext>
                  </a:extLst>
                </a:gridCol>
              </a:tblGrid>
              <a:tr h="22449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Kavach installation in Loco Status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13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Scope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Installed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Installation 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51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689036"/>
                  </a:ext>
                </a:extLst>
              </a:tr>
            </a:tbl>
          </a:graphicData>
        </a:graphic>
      </p:graphicFrame>
      <p:sp>
        <p:nvSpPr>
          <p:cNvPr id="5" name="Google Shape;1585;p214">
            <a:extLst>
              <a:ext uri="{FF2B5EF4-FFF2-40B4-BE49-F238E27FC236}">
                <a16:creationId xmlns:a16="http://schemas.microsoft.com/office/drawing/2014/main" id="{CAA3F1E7-D72F-AA73-86CD-8C2A2D15FBD8}"/>
              </a:ext>
            </a:extLst>
          </p:cNvPr>
          <p:cNvSpPr txBox="1">
            <a:spLocks/>
          </p:cNvSpPr>
          <p:nvPr/>
        </p:nvSpPr>
        <p:spPr>
          <a:xfrm>
            <a:off x="5934074" y="680351"/>
            <a:ext cx="5848351" cy="348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e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Kavach</a:t>
            </a:r>
            <a:endParaRPr lang="en-US" sz="232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585;p214">
            <a:extLst>
              <a:ext uri="{FF2B5EF4-FFF2-40B4-BE49-F238E27FC236}">
                <a16:creationId xmlns:a16="http://schemas.microsoft.com/office/drawing/2014/main" id="{AD3232FE-3762-0570-13E0-EF4B041C82EE}"/>
              </a:ext>
            </a:extLst>
          </p:cNvPr>
          <p:cNvSpPr txBox="1">
            <a:spLocks/>
          </p:cNvSpPr>
          <p:nvPr/>
        </p:nvSpPr>
        <p:spPr>
          <a:xfrm>
            <a:off x="314325" y="689876"/>
            <a:ext cx="5248276" cy="348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e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 Commissioning planning for the Year 2026-2027</a:t>
            </a:r>
            <a:endParaRPr lang="en-US" sz="232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E939ED8C-9198-6941-6DEF-5C6501DDD1F6}"/>
              </a:ext>
            </a:extLst>
          </p:cNvPr>
          <p:cNvSpPr/>
          <p:nvPr/>
        </p:nvSpPr>
        <p:spPr>
          <a:xfrm>
            <a:off x="0" y="0"/>
            <a:ext cx="12192000" cy="533400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 &amp; Telecommunication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ookman Old Sty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145" title="DIVISIONAL_SYSTEM_MAP_INCL._DD_SECTION 29.01.2026 (2)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99"/>
            <a:ext cx="6396112" cy="68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5"/>
          <p:cNvSpPr/>
          <p:nvPr/>
        </p:nvSpPr>
        <p:spPr>
          <a:xfrm>
            <a:off x="225648" y="167284"/>
            <a:ext cx="2115216" cy="731693"/>
          </a:xfrm>
          <a:prstGeom prst="flowChartTerminator">
            <a:avLst/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  <a:sym typeface="Times New Roman"/>
              </a:rPr>
              <a:t>System Map</a:t>
            </a:r>
            <a:endParaRPr sz="1400" dirty="0">
              <a:latin typeface="Roboto" panose="02000000000000000000" pitchFamily="2" charset="0"/>
              <a:ea typeface="Roboto" panose="02000000000000000000" pitchFamily="2" charset="0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  <a:sym typeface="Times New Roman"/>
              </a:rPr>
              <a:t>PUNE Division</a:t>
            </a:r>
            <a:endParaRPr sz="1400" dirty="0">
              <a:latin typeface="Roboto" panose="02000000000000000000" pitchFamily="2" charset="0"/>
              <a:ea typeface="Roboto" panose="02000000000000000000" pitchFamily="2" charset="0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  <a:sym typeface="Times New Roman"/>
              </a:rPr>
              <a:t>w.e.f. 29.01.2026</a:t>
            </a:r>
            <a:endParaRPr sz="1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  <a:sym typeface="Times New Roman"/>
            </a:endParaRPr>
          </a:p>
        </p:txBody>
      </p:sp>
      <p:pic>
        <p:nvPicPr>
          <p:cNvPr id="2" name="Google Shape;769;p146">
            <a:extLst>
              <a:ext uri="{FF2B5EF4-FFF2-40B4-BE49-F238E27FC236}">
                <a16:creationId xmlns:a16="http://schemas.microsoft.com/office/drawing/2014/main" id="{8EEED895-4526-8415-EEF3-1611909891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359" b="2427"/>
          <a:stretch>
            <a:fillRect/>
          </a:stretch>
        </p:blipFill>
        <p:spPr>
          <a:xfrm>
            <a:off x="6368177" y="33144"/>
            <a:ext cx="5735337" cy="6742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68;p146">
            <a:extLst>
              <a:ext uri="{FF2B5EF4-FFF2-40B4-BE49-F238E27FC236}">
                <a16:creationId xmlns:a16="http://schemas.microsoft.com/office/drawing/2014/main" id="{6BCA103E-9B5A-9E93-6346-4E289A0D971C}"/>
              </a:ext>
            </a:extLst>
          </p:cNvPr>
          <p:cNvSpPr/>
          <p:nvPr/>
        </p:nvSpPr>
        <p:spPr>
          <a:xfrm>
            <a:off x="10104120" y="167284"/>
            <a:ext cx="1862232" cy="759176"/>
          </a:xfrm>
          <a:prstGeom prst="flowChartTerminator">
            <a:avLst/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1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13 MP Constituency wise map of</a:t>
            </a:r>
          </a:p>
          <a:p>
            <a:pPr algn="ctr">
              <a:buClr>
                <a:srgbClr val="000000"/>
              </a:buClr>
              <a:buSzPts val="1800"/>
            </a:pPr>
            <a:r>
              <a:rPr lang="en" sz="1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PUNE Division</a:t>
            </a:r>
            <a:endParaRPr sz="12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2" name="Google Shape;1772;p239"/>
          <p:cNvGraphicFramePr/>
          <p:nvPr>
            <p:extLst>
              <p:ext uri="{D42A27DB-BD31-4B8C-83A1-F6EECF244321}">
                <p14:modId xmlns:p14="http://schemas.microsoft.com/office/powerpoint/2010/main" val="3358072127"/>
              </p:ext>
            </p:extLst>
          </p:nvPr>
        </p:nvGraphicFramePr>
        <p:xfrm>
          <a:off x="568895" y="531710"/>
          <a:ext cx="10748113" cy="16057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0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5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4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4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3859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Sr.No</a:t>
                      </a:r>
                      <a:endParaRPr sz="1300" b="1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Section</a:t>
                      </a:r>
                      <a:endParaRPr sz="1300" b="1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Sanctioned RKm</a:t>
                      </a:r>
                      <a:endParaRPr sz="1300" b="1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Completed RKm</a:t>
                      </a:r>
                      <a:endParaRPr sz="1300" b="1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Completed section</a:t>
                      </a:r>
                      <a:endParaRPr sz="1300" b="1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FY 25-26</a:t>
                      </a:r>
                      <a:endParaRPr sz="1300" b="1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FY 26-27</a:t>
                      </a:r>
                      <a:endParaRPr sz="1300" b="1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Target RKm</a:t>
                      </a:r>
                      <a:endParaRPr sz="1300" b="1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Completed RKm</a:t>
                      </a:r>
                      <a:endParaRPr sz="1300" b="1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Balance RKm</a:t>
                      </a:r>
                      <a:endParaRPr sz="1300" b="1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Target RKm</a:t>
                      </a:r>
                      <a:endParaRPr sz="1300" b="1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5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PUNE-DAUND</a:t>
                      </a:r>
                      <a:endParaRPr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75.59</a:t>
                      </a:r>
                      <a:endParaRPr sz="1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</a:t>
                      </a:r>
                      <a:endParaRPr sz="1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Nil</a:t>
                      </a:r>
                      <a:endParaRPr sz="1400" b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</a:t>
                      </a:r>
                      <a:endParaRPr sz="1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</a:t>
                      </a:r>
                      <a:endParaRPr sz="1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</a:t>
                      </a:r>
                      <a:endParaRPr sz="1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75.59</a:t>
                      </a:r>
                      <a:endParaRPr sz="1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3" name="Google Shape;1773;p239"/>
          <p:cNvSpPr txBox="1"/>
          <p:nvPr/>
        </p:nvSpPr>
        <p:spPr>
          <a:xfrm>
            <a:off x="502220" y="1992070"/>
            <a:ext cx="10554299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594" indent="-22859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" sz="1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 Opening Date: 6/1/2026 </a:t>
            </a:r>
            <a:endParaRPr sz="1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594" indent="-22859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" sz="1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Techincal bid evaluation in Process by TC. </a:t>
            </a:r>
            <a:endParaRPr sz="1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48A53E76-8212-CBD4-B9FD-65D7B1F0F16E}"/>
              </a:ext>
            </a:extLst>
          </p:cNvPr>
          <p:cNvSpPr/>
          <p:nvPr/>
        </p:nvSpPr>
        <p:spPr>
          <a:xfrm>
            <a:off x="0" y="0"/>
            <a:ext cx="12192000" cy="409575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 Block Signalling Works (Being executed by Project unit)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ookman Old Style"/>
            </a:endParaRPr>
          </a:p>
        </p:txBody>
      </p:sp>
      <p:sp>
        <p:nvSpPr>
          <p:cNvPr id="3" name="Google Shape;1711;p230">
            <a:extLst>
              <a:ext uri="{FF2B5EF4-FFF2-40B4-BE49-F238E27FC236}">
                <a16:creationId xmlns:a16="http://schemas.microsoft.com/office/drawing/2014/main" id="{D7DC9044-37C8-DA4E-AEEE-22E18D1316D6}"/>
              </a:ext>
            </a:extLst>
          </p:cNvPr>
          <p:cNvSpPr txBox="1">
            <a:spLocks/>
          </p:cNvSpPr>
          <p:nvPr/>
        </p:nvSpPr>
        <p:spPr>
          <a:xfrm>
            <a:off x="238125" y="2771776"/>
            <a:ext cx="11801475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Non-Interlocked LCs Elimination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9CD5B1-CA43-A4A4-3F2E-ABBAB3C5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01434"/>
              </p:ext>
            </p:extLst>
          </p:nvPr>
        </p:nvGraphicFramePr>
        <p:xfrm>
          <a:off x="228882" y="3235325"/>
          <a:ext cx="11782144" cy="3220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86096">
                  <a:extLst>
                    <a:ext uri="{9D8B030D-6E8A-4147-A177-3AD203B41FA5}">
                      <a16:colId xmlns:a16="http://schemas.microsoft.com/office/drawing/2014/main" val="1469212475"/>
                    </a:ext>
                  </a:extLst>
                </a:gridCol>
                <a:gridCol w="1556696">
                  <a:extLst>
                    <a:ext uri="{9D8B030D-6E8A-4147-A177-3AD203B41FA5}">
                      <a16:colId xmlns:a16="http://schemas.microsoft.com/office/drawing/2014/main" val="1299403612"/>
                    </a:ext>
                  </a:extLst>
                </a:gridCol>
                <a:gridCol w="2246490">
                  <a:extLst>
                    <a:ext uri="{9D8B030D-6E8A-4147-A177-3AD203B41FA5}">
                      <a16:colId xmlns:a16="http://schemas.microsoft.com/office/drawing/2014/main" val="991048136"/>
                    </a:ext>
                  </a:extLst>
                </a:gridCol>
                <a:gridCol w="2015265">
                  <a:extLst>
                    <a:ext uri="{9D8B030D-6E8A-4147-A177-3AD203B41FA5}">
                      <a16:colId xmlns:a16="http://schemas.microsoft.com/office/drawing/2014/main" val="783645473"/>
                    </a:ext>
                  </a:extLst>
                </a:gridCol>
                <a:gridCol w="927231">
                  <a:extLst>
                    <a:ext uri="{9D8B030D-6E8A-4147-A177-3AD203B41FA5}">
                      <a16:colId xmlns:a16="http://schemas.microsoft.com/office/drawing/2014/main" val="525284156"/>
                    </a:ext>
                  </a:extLst>
                </a:gridCol>
                <a:gridCol w="1875183">
                  <a:extLst>
                    <a:ext uri="{9D8B030D-6E8A-4147-A177-3AD203B41FA5}">
                      <a16:colId xmlns:a16="http://schemas.microsoft.com/office/drawing/2014/main" val="2762408271"/>
                    </a:ext>
                  </a:extLst>
                </a:gridCol>
                <a:gridCol w="1875183">
                  <a:extLst>
                    <a:ext uri="{9D8B030D-6E8A-4147-A177-3AD203B41FA5}">
                      <a16:colId xmlns:a16="http://schemas.microsoft.com/office/drawing/2014/main" val="3628339949"/>
                    </a:ext>
                  </a:extLst>
                </a:gridCol>
              </a:tblGrid>
              <a:tr h="316176">
                <a:tc rowSpan="2">
                  <a:txBody>
                    <a:bodyPr/>
                    <a:lstStyle/>
                    <a:p>
                      <a:pPr marL="101600" lvl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No of non interlocked LCs &lt; 10000 TVU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254000" marR="7620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No. of Non-Interlocked LCs &gt; 10000 TVU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2400" marR="11430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No. of Non-Interlocked LCs &gt; 10000 TVU SANCTIONED for Interlocking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lvl="0" indent="0" algn="ctr" rtl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Status of buildings for LC interlocking (No)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00" lvl="0" indent="0" algn="ctr" rtl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No of LC sanctioned for elimination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0" lvl="0" indent="0" algn="ctr" rtl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No of LC proposed or elimination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37702"/>
                  </a:ext>
                </a:extLst>
              </a:tr>
              <a:tr h="316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Execution stage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Ready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09 nos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06 nos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03 nos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03 nos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Nil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lvl="0" indent="0" algn="ctr" rtl="0">
                        <a:lnSpc>
                          <a:spcPct val="15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10 nos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lvl="0" indent="0" algn="ctr" rtl="0">
                        <a:lnSpc>
                          <a:spcPct val="15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02 nos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143110"/>
                  </a:ext>
                </a:extLst>
              </a:tr>
              <a:tr h="145583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63 PA-MRJ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91 </a:t>
                      </a: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PA-MRJ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97 </a:t>
                      </a: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03 PB-SNSI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3 LNN-PLLD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4 LNN-PLLD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5 LNN-PLLD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6 LNN-PLLD</a:t>
                      </a:r>
                      <a:endParaRPr lang="en-US"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2 ANG-AMNE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34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24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126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03 MRJ-KOP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63 DD-MMR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01 ANG-PARLI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24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126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03 MRJ-KOP</a:t>
                      </a:r>
                      <a:r>
                        <a:rPr lang="en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 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24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126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03 MRJ-KOP</a:t>
                      </a: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63 DD-MMR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03 PB-SNSI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97 PA-MRJ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34 PA-MRJ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3 LNN-PLLD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4 LNN-PLLD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5 LNN-PLLD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6 LNN-PLLD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2 ANG-AMNE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01 ANG-PARLI</a:t>
                      </a:r>
                      <a:endParaRPr sz="1100" b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63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LC 91 PA-MRJ</a:t>
                      </a: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63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29"/>
          <p:cNvSpPr txBox="1"/>
          <p:nvPr/>
        </p:nvSpPr>
        <p:spPr>
          <a:xfrm>
            <a:off x="371475" y="590672"/>
            <a:ext cx="11744325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Clr>
                <a:schemeClr val="dk1"/>
              </a:buClr>
              <a:buSzPts val="1400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 buzzer is being provided at all stations by S&amp;T for alertness of SM regarding setting of rear end points against blocked line after arrival of train.</a:t>
            </a:r>
            <a:endParaRPr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585" indent="-423323">
              <a:buClr>
                <a:schemeClr val="dk1"/>
              </a:buClr>
              <a:buSzPts val="1400"/>
              <a:buAutoNum type="arabicPeriod"/>
            </a:pPr>
            <a:r>
              <a:rPr lang="en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 points</a:t>
            </a:r>
            <a:r>
              <a:rPr lang="e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:- Interlocking of hand points of Pune, TGN ,CCH &amp; DD is planned in various PH-16 and doubling works. </a:t>
            </a:r>
          </a:p>
          <a:p>
            <a:pPr marL="609585" indent="-423323">
              <a:buClr>
                <a:schemeClr val="dk1"/>
              </a:buClr>
              <a:buSzPts val="1400"/>
              <a:buAutoNum type="arabicPeriod"/>
            </a:pPr>
            <a:r>
              <a:rPr lang="e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details thereof are as follows: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35229A-CFFC-7A39-B58D-EEE4149B7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01034"/>
              </p:ext>
            </p:extLst>
          </p:nvPr>
        </p:nvGraphicFramePr>
        <p:xfrm>
          <a:off x="581025" y="1508832"/>
          <a:ext cx="11325225" cy="1706880"/>
        </p:xfrm>
        <a:graphic>
          <a:graphicData uri="http://schemas.openxmlformats.org/drawingml/2006/table">
            <a:tbl>
              <a:tblPr firstRow="1" bandRow="1"/>
              <a:tblGrid>
                <a:gridCol w="1735538">
                  <a:extLst>
                    <a:ext uri="{9D8B030D-6E8A-4147-A177-3AD203B41FA5}">
                      <a16:colId xmlns:a16="http://schemas.microsoft.com/office/drawing/2014/main" val="2556167896"/>
                    </a:ext>
                  </a:extLst>
                </a:gridCol>
                <a:gridCol w="2163265">
                  <a:extLst>
                    <a:ext uri="{9D8B030D-6E8A-4147-A177-3AD203B41FA5}">
                      <a16:colId xmlns:a16="http://schemas.microsoft.com/office/drawing/2014/main" val="708483760"/>
                    </a:ext>
                  </a:extLst>
                </a:gridCol>
                <a:gridCol w="7426422">
                  <a:extLst>
                    <a:ext uri="{9D8B030D-6E8A-4147-A177-3AD203B41FA5}">
                      <a16:colId xmlns:a16="http://schemas.microsoft.com/office/drawing/2014/main" val="2385744108"/>
                    </a:ext>
                  </a:extLst>
                </a:gridCol>
              </a:tblGrid>
              <a:tr h="205115"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 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r>
                        <a:rPr lang="en-IN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hand points </a:t>
                      </a:r>
                      <a:endParaRPr lang="en-IN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Remarks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61359368"/>
                  </a:ext>
                </a:extLst>
              </a:tr>
              <a:tr h="205115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 hand points are being converted/eliminated</a:t>
                      </a:r>
                      <a:r>
                        <a:rPr lang="en-IN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Pune yard remodelling work</a:t>
                      </a:r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11928090"/>
                  </a:ext>
                </a:extLst>
              </a:tr>
              <a:tr h="205115">
                <a:tc>
                  <a:txBody>
                    <a:bodyPr/>
                    <a:lstStyle/>
                    <a:p>
                      <a:r>
                        <a:rPr lang="en-IN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Talegaon</a:t>
                      </a:r>
                      <a:endParaRPr lang="en-IN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</a:t>
                      </a:r>
                      <a:r>
                        <a:rPr lang="en-IN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hand points are being converted into motor operated point and 01 hand point is planned to eliminate.</a:t>
                      </a:r>
                      <a:endParaRPr lang="en-IN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51448560"/>
                  </a:ext>
                </a:extLst>
              </a:tr>
              <a:tr h="205115">
                <a:tc>
                  <a:txBody>
                    <a:bodyPr/>
                    <a:lstStyle/>
                    <a:p>
                      <a:r>
                        <a:rPr lang="en-IN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Chinchwad</a:t>
                      </a:r>
                      <a:endParaRPr lang="en-IN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</a:t>
                      </a:r>
                      <a:r>
                        <a:rPr lang="en-IN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hand point is being converted into motor operated point in CCH Goods shed work</a:t>
                      </a:r>
                      <a:endParaRPr lang="en-IN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75421301"/>
                  </a:ext>
                </a:extLst>
              </a:tr>
              <a:tr h="328184">
                <a:tc>
                  <a:txBody>
                    <a:bodyPr/>
                    <a:lstStyle/>
                    <a:p>
                      <a:r>
                        <a:rPr lang="en-IN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Daund</a:t>
                      </a:r>
                      <a:endParaRPr lang="en-IN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hand points converted into motor operated point during EI &amp; doubling work</a:t>
                      </a:r>
                    </a:p>
                    <a:p>
                      <a:r>
                        <a:rPr lang="en-IN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more are planned to convert into motor points. </a:t>
                      </a:r>
                      <a:endParaRPr lang="en-IN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76506019"/>
                  </a:ext>
                </a:extLst>
              </a:tr>
            </a:tbl>
          </a:graphicData>
        </a:graphic>
      </p:graphicFrame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347BE0CB-9327-E982-5235-E088B723D6AB}"/>
              </a:ext>
            </a:extLst>
          </p:cNvPr>
          <p:cNvSpPr/>
          <p:nvPr/>
        </p:nvSpPr>
        <p:spPr>
          <a:xfrm>
            <a:off x="0" y="0"/>
            <a:ext cx="12192000" cy="447675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Improvements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ookman Old Styl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5" name="Google Shape;1725;p232"/>
          <p:cNvGraphicFramePr/>
          <p:nvPr>
            <p:extLst>
              <p:ext uri="{D42A27DB-BD31-4B8C-83A1-F6EECF244321}">
                <p14:modId xmlns:p14="http://schemas.microsoft.com/office/powerpoint/2010/main" val="2016345437"/>
              </p:ext>
            </p:extLst>
          </p:nvPr>
        </p:nvGraphicFramePr>
        <p:xfrm>
          <a:off x="1105104" y="2947447"/>
          <a:ext cx="9678043" cy="1950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6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1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Scope</a:t>
                      </a:r>
                      <a:endParaRPr sz="1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Status</a:t>
                      </a:r>
                      <a:endParaRPr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TDC</a:t>
                      </a:r>
                      <a:endParaRPr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PSI</a:t>
                      </a:r>
                      <a:endParaRPr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29067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1. 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LOA issued on 15.10.2024 to M/s L&amp;T limited. 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2. LOA Awarded on 31.01.2025 to M/s CEPL-LEMPL JV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1. 31.12.2027.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2. 31.12.2027.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OHE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 times tender has been discharged, march 25 &amp; feb 26. Revised estimate under preparation.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Preparation of Revised estimate is under progress will be submitted to divisional account by- 24.04.2026.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26" name="Google Shape;1726;p232"/>
          <p:cNvGraphicFramePr/>
          <p:nvPr>
            <p:extLst>
              <p:ext uri="{D42A27DB-BD31-4B8C-83A1-F6EECF244321}">
                <p14:modId xmlns:p14="http://schemas.microsoft.com/office/powerpoint/2010/main" val="100212583"/>
              </p:ext>
            </p:extLst>
          </p:nvPr>
        </p:nvGraphicFramePr>
        <p:xfrm>
          <a:off x="1074605" y="5319164"/>
          <a:ext cx="9699017" cy="1300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0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Scope</a:t>
                      </a:r>
                      <a:endParaRPr sz="13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Status</a:t>
                      </a:r>
                      <a:endParaRPr sz="13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TDC</a:t>
                      </a:r>
                      <a:endParaRPr sz="13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155 TKM</a:t>
                      </a:r>
                      <a:endParaRPr sz="13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LOA Awarded to M/s LEM on 13.06.2022.</a:t>
                      </a:r>
                      <a:endParaRPr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Progress - Out of 155 TKM,135 TKM regulation work is completed. Remaining work is in progress.</a:t>
                      </a:r>
                      <a:endParaRPr sz="13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31.12.2026.</a:t>
                      </a:r>
                      <a:endParaRPr sz="13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7" name="Google Shape;1727;p232"/>
          <p:cNvSpPr txBox="1">
            <a:spLocks noGrp="1"/>
          </p:cNvSpPr>
          <p:nvPr>
            <p:ph type="body" idx="1"/>
          </p:nvPr>
        </p:nvSpPr>
        <p:spPr>
          <a:xfrm>
            <a:off x="987474" y="636939"/>
            <a:ext cx="10707951" cy="4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en" sz="6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TSS : </a:t>
            </a:r>
            <a:endParaRPr sz="64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endParaRPr sz="4297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4297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4297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4297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4297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5333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2*25 KV : </a:t>
            </a:r>
            <a:endParaRPr sz="5333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5333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Unregulated to Regulated OHE (PA - LNL)</a:t>
            </a:r>
            <a:endParaRPr sz="5333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endParaRPr sz="5333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1728" name="Google Shape;1728;p232"/>
          <p:cNvGraphicFramePr/>
          <p:nvPr>
            <p:extLst>
              <p:ext uri="{D42A27DB-BD31-4B8C-83A1-F6EECF244321}">
                <p14:modId xmlns:p14="http://schemas.microsoft.com/office/powerpoint/2010/main" val="4123933214"/>
              </p:ext>
            </p:extLst>
          </p:nvPr>
        </p:nvGraphicFramePr>
        <p:xfrm>
          <a:off x="1122421" y="927806"/>
          <a:ext cx="9710142" cy="1767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2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1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90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Scope</a:t>
                      </a:r>
                      <a:endParaRPr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Status</a:t>
                      </a:r>
                      <a:endParaRPr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libri"/>
                        </a:rPr>
                        <a:t>TDC</a:t>
                      </a:r>
                      <a:endParaRPr sz="1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RJW TSS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LOA awarded by 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MSEDCL to </a:t>
                      </a: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M/s Sukanya 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15.05.2026.</a:t>
                      </a:r>
                      <a:endParaRPr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TALGAON</a:t>
                      </a:r>
                      <a:endParaRPr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LOA Awarded to M/s Texmaco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31.12.2027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RAIMOH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LOA Awarded to M/s Texmaco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31.03.2027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8B66E8A1-2200-336D-F46C-94D812243EF6}"/>
              </a:ext>
            </a:extLst>
          </p:cNvPr>
          <p:cNvSpPr/>
          <p:nvPr/>
        </p:nvSpPr>
        <p:spPr>
          <a:xfrm>
            <a:off x="0" y="0"/>
            <a:ext cx="12192000" cy="447675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Head Equipments (OHE)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ookman Old Sty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>
          <a:extLst>
            <a:ext uri="{FF2B5EF4-FFF2-40B4-BE49-F238E27FC236}">
              <a16:creationId xmlns:a16="http://schemas.microsoft.com/office/drawing/2014/main" id="{33EBF1C9-EE29-1889-93C0-DA0ACAE3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235">
            <a:extLst>
              <a:ext uri="{FF2B5EF4-FFF2-40B4-BE49-F238E27FC236}">
                <a16:creationId xmlns:a16="http://schemas.microsoft.com/office/drawing/2014/main" id="{137ECC83-8CB9-AAB5-1DE8-8C99989C1E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42874"/>
            <a:ext cx="4800600" cy="7334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Clr>
                <a:schemeClr val="dk1"/>
              </a:buClr>
              <a:buSzPct val="39286"/>
            </a:pPr>
            <a:r>
              <a:rPr lang="e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Daund - Manmad Speed Raising- Action Plan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sz="20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169D9-C303-6188-8FBE-270C07765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1561" y="1046785"/>
            <a:ext cx="4761439" cy="52937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🔧 </a:t>
            </a:r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 Standardization</a:t>
            </a:r>
            <a:b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Standardization</a:t>
            </a: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turnouts, provision of </a:t>
            </a:r>
            <a:r>
              <a:rPr lang="en-US" alt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TWS &amp; TWSEJ</a:t>
            </a: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🚧 </a:t>
            </a:r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 Renewal Works</a:t>
            </a:r>
            <a:b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 of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TFTR &amp; TFR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🛤️ </a:t>
            </a:r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Improvement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64058" indent="-124881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Cess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widening </a:t>
            </a:r>
          </a:p>
          <a:p>
            <a:pPr marL="364058" indent="-124881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Ballasting as per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LWR profile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💧 </a:t>
            </a:r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Drainage Management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39178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Sub-soil drainage in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cotton soil areas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(high water table) </a:t>
            </a:r>
          </a:p>
          <a:p>
            <a:pPr marL="239178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Construction of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parallel drains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near canals </a:t>
            </a:r>
          </a:p>
          <a:p>
            <a:pPr marL="239178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Drainage of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 yards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🚷 </a:t>
            </a:r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Measures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39178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 of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fencing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39178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Construction of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pedestrian subways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39178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Prevention of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trespassing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⚡ </a:t>
            </a:r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 Enhancement Measures</a:t>
            </a:r>
            <a:b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Increasing permissible speed on curves by </a:t>
            </a:r>
            <a:r>
              <a:rPr lang="en-US" alt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   actual cant</a:t>
            </a:r>
            <a:r>
              <a:rPr lang="en-US" alt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(with CTE approval). </a:t>
            </a:r>
          </a:p>
        </p:txBody>
      </p:sp>
      <p:sp>
        <p:nvSpPr>
          <p:cNvPr id="3" name="Google Shape;1753;p236">
            <a:extLst>
              <a:ext uri="{FF2B5EF4-FFF2-40B4-BE49-F238E27FC236}">
                <a16:creationId xmlns:a16="http://schemas.microsoft.com/office/drawing/2014/main" id="{8657B924-205E-D6D7-F876-45B5B513E6FA}"/>
              </a:ext>
            </a:extLst>
          </p:cNvPr>
          <p:cNvSpPr txBox="1">
            <a:spLocks/>
          </p:cNvSpPr>
          <p:nvPr/>
        </p:nvSpPr>
        <p:spPr>
          <a:xfrm>
            <a:off x="5162551" y="144780"/>
            <a:ext cx="6832804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990"/>
              <a:buFont typeface="Arial"/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Raising of Sectional Speed to 110 kmph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Google Shape;1754;p236">
            <a:extLst>
              <a:ext uri="{FF2B5EF4-FFF2-40B4-BE49-F238E27FC236}">
                <a16:creationId xmlns:a16="http://schemas.microsoft.com/office/drawing/2014/main" id="{FF016293-F8FA-DFE1-54BC-8F92007E4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99673"/>
              </p:ext>
            </p:extLst>
          </p:nvPr>
        </p:nvGraphicFramePr>
        <p:xfrm>
          <a:off x="5191126" y="1046389"/>
          <a:ext cx="6823893" cy="53052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92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8587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Sr 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Section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KM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Road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Commisioned Date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Length of the section in km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Commisioned Speed (Kmph)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Remarks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From</a:t>
                      </a: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To</a:t>
                      </a:r>
                      <a:endParaRPr lang="en-US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098868"/>
                  </a:ext>
                </a:extLst>
              </a:tr>
              <a:tr h="9362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DD-KSTH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267.18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277.55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UP (Doubling)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26.01.26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10.37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90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Propoal is under preparation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2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VBR-RRI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378.2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391.41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UP (Doubling)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24.09.25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13.21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90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Propoal is under preparation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2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3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JSV-STR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137.66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145.23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DN (Doubling)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31.03.24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7.57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100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Inspection to be done by Sr.DEN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2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4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TAZ-KRG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156.13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177.25</a:t>
                      </a: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UP (Doubling)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06.11.25 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21.12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100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Propoal is under preparation</a:t>
                      </a: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Total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imes New Roman"/>
                        </a:rPr>
                        <a:t>52.27</a:t>
                      </a:r>
                      <a:endParaRPr sz="1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24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809;p244">
            <a:extLst>
              <a:ext uri="{FF2B5EF4-FFF2-40B4-BE49-F238E27FC236}">
                <a16:creationId xmlns:a16="http://schemas.microsoft.com/office/drawing/2014/main" id="{ABA8D6AA-01F1-4F96-A398-735CB45CC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336057"/>
              </p:ext>
            </p:extLst>
          </p:nvPr>
        </p:nvGraphicFramePr>
        <p:xfrm>
          <a:off x="552450" y="656619"/>
          <a:ext cx="11320374" cy="57861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299">
                  <a:extLst>
                    <a:ext uri="{9D8B030D-6E8A-4147-A177-3AD203B41FA5}">
                      <a16:colId xmlns:a16="http://schemas.microsoft.com/office/drawing/2014/main" val="2358632520"/>
                    </a:ext>
                  </a:extLst>
                </a:gridCol>
                <a:gridCol w="1691057">
                  <a:extLst>
                    <a:ext uri="{9D8B030D-6E8A-4147-A177-3AD203B41FA5}">
                      <a16:colId xmlns:a16="http://schemas.microsoft.com/office/drawing/2014/main" val="2442190860"/>
                    </a:ext>
                  </a:extLst>
                </a:gridCol>
                <a:gridCol w="1782963">
                  <a:extLst>
                    <a:ext uri="{9D8B030D-6E8A-4147-A177-3AD203B41FA5}">
                      <a16:colId xmlns:a16="http://schemas.microsoft.com/office/drawing/2014/main" val="3887501167"/>
                    </a:ext>
                  </a:extLst>
                </a:gridCol>
                <a:gridCol w="1176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7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1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68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LC No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Location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Status of Contract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 date of LC Closing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Remarks</a:t>
                      </a:r>
                      <a:endParaRPr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68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LC Elimination by RUB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9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9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>
                    <a:lnL w="119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21900" marR="121900" marT="121900" marB="121900">
                    <a:lnL w="119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0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CIT-PB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438/0-1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31.03.27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GAD approved.</a:t>
                      </a:r>
                      <a:endParaRPr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9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KNGN-KPG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446/8-9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31.03.27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Compliance for observation raised by HQ in GAD to be done 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9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KNGN-KPG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449/7-8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31.03.27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Compliance for observation raised by HQ in GAD to be done 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9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PB-SNSI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440/2-3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31.03.27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Compliance for observation raised by HQ in GAD to be done 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0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  <a:endParaRPr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TAZ-MSR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183/6-7</a:t>
                      </a:r>
                      <a:endParaRPr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31.01.27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GAD under finalization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68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SIW-KRD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199/3-4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31.03.27</a:t>
                      </a: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Excavation work in progress. GAD under DIV approval.</a:t>
                      </a:r>
                      <a:endParaRPr sz="14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9156F415-7F98-AF82-D4BE-058115E02E94}"/>
              </a:ext>
            </a:extLst>
          </p:cNvPr>
          <p:cNvSpPr/>
          <p:nvPr/>
        </p:nvSpPr>
        <p:spPr>
          <a:xfrm>
            <a:off x="0" y="0"/>
            <a:ext cx="12192000" cy="447675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Targeted ROB/RUB/LHS/Fencing in Lieu of LC Closure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241"/>
          <p:cNvSpPr txBox="1">
            <a:spLocks noGrp="1"/>
          </p:cNvSpPr>
          <p:nvPr>
            <p:ph type="ctrTitle"/>
          </p:nvPr>
        </p:nvSpPr>
        <p:spPr>
          <a:xfrm>
            <a:off x="188312" y="91025"/>
            <a:ext cx="5640988" cy="2804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227667" tIns="45500" rIns="91033" bIns="45500" rtlCol="0" anchor="ctr" anchorCtr="0">
            <a:noAutofit/>
          </a:bodyPr>
          <a:lstStyle/>
          <a:p>
            <a:pPr algn="ctr">
              <a:buSzPts val="1100"/>
            </a:pPr>
            <a:r>
              <a:rPr lang="en" sz="2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FLS : Status of Surveys</a:t>
            </a:r>
            <a:endParaRPr sz="20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Google Shape;1828;p248"/>
          <p:cNvGraphicFramePr/>
          <p:nvPr>
            <p:extLst>
              <p:ext uri="{D42A27DB-BD31-4B8C-83A1-F6EECF244321}">
                <p14:modId xmlns:p14="http://schemas.microsoft.com/office/powerpoint/2010/main" val="2449107265"/>
              </p:ext>
            </p:extLst>
          </p:nvPr>
        </p:nvGraphicFramePr>
        <p:xfrm>
          <a:off x="133350" y="421882"/>
          <a:ext cx="5714998" cy="6283356"/>
        </p:xfrm>
        <a:graphic>
          <a:graphicData uri="http://schemas.openxmlformats.org/drawingml/2006/table">
            <a:tbl>
              <a:tblPr/>
              <a:tblGrid>
                <a:gridCol w="3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4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19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SN</a:t>
                      </a:r>
                      <a:endParaRPr sz="105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Section</a:t>
                      </a:r>
                      <a:endParaRPr sz="105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Line</a:t>
                      </a:r>
                      <a:endParaRPr sz="105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KM</a:t>
                      </a:r>
                      <a:endParaRPr sz="105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Cost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( Cr)</a:t>
                      </a:r>
                      <a:endParaRPr sz="105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Present Status</a:t>
                      </a:r>
                      <a:endParaRPr sz="105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05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999"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</a:t>
                      </a:r>
                      <a:endParaRPr sz="1100" i="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1219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Miraj - Kolhapur Doubling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DL</a:t>
                      </a:r>
                      <a:endParaRPr sz="11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47</a:t>
                      </a:r>
                      <a:endParaRPr sz="11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983.95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is in progress. (Arawee Associates)</a:t>
                      </a:r>
                      <a:endParaRPr sz="11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999"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</a:t>
                      </a:r>
                      <a:endParaRPr sz="11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1219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Lonand-Baramati-Daund Doubling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DL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95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1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is in progress.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Arawee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Associates)</a:t>
                      </a:r>
                      <a:endParaRPr lang="en-US"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999"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</a:t>
                      </a:r>
                      <a:endParaRPr sz="11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1219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Pune-Alandi 3rd line</a:t>
                      </a:r>
                      <a:endParaRPr sz="1100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MT</a:t>
                      </a:r>
                      <a:endParaRPr sz="11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24</a:t>
                      </a:r>
                      <a:endParaRPr sz="11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Survey work is in progress.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Arawee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Associates)</a:t>
                      </a:r>
                      <a:endParaRPr lang="en-US"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9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1219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Chord line btw </a:t>
                      </a:r>
                      <a:r>
                        <a:rPr lang="en-IN" sz="1100" u="none" strike="noStrike" cap="none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Akolner-Narayandoh</a:t>
                      </a:r>
                      <a:r>
                        <a:rPr lang="en-I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Bypass </a:t>
                      </a:r>
                      <a:r>
                        <a:rPr lang="en-IN" sz="1100" u="none" strike="noStrike" cap="none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Ahilyanagar</a:t>
                      </a:r>
                      <a:endParaRPr lang="en-IN"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SL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5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Sanctioned on 23.05.2025.</a:t>
                      </a:r>
                    </a:p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Alignment design completed.</a:t>
                      </a:r>
                    </a:p>
                    <a:p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Comparative statement to be prepared for finalization of alignment</a:t>
                      </a:r>
                      <a:endParaRPr lang="en-US"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extLst>
                  <a:ext uri="{0D108BD9-81ED-4DB2-BD59-A6C34878D82A}">
                    <a16:rowId xmlns:a16="http://schemas.microsoft.com/office/drawing/2014/main" val="2402232332"/>
                  </a:ext>
                </a:extLst>
              </a:tr>
              <a:tr h="4519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5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1219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Rail Over Bridge (ROR) at </a:t>
                      </a:r>
                      <a:r>
                        <a:rPr lang="en-US" sz="1100" u="none" strike="noStrike" cap="none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Daund</a:t>
                      </a:r>
                      <a:endParaRPr lang="en-US"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-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FLS sanctioned</a:t>
                      </a:r>
                      <a:r>
                        <a:rPr lang="en-US" sz="1100" u="none" strike="noStrike" cap="non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 on 01.04.2026 with cost Rs. 52.50 Lakh </a:t>
                      </a:r>
                      <a:endParaRPr lang="en-US"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extLst>
                  <a:ext uri="{0D108BD9-81ED-4DB2-BD59-A6C34878D82A}">
                    <a16:rowId xmlns:a16="http://schemas.microsoft.com/office/drawing/2014/main" val="1256639877"/>
                  </a:ext>
                </a:extLst>
              </a:tr>
              <a:tr h="24859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6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21900" marR="1219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New BG double line project -Ahmednagar- Aurangabad.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DL</a:t>
                      </a:r>
                      <a:endParaRPr sz="11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110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4100.93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FLS work for double line sanction on 26.02.2024. </a:t>
                      </a:r>
                    </a:p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Alignment approved. </a:t>
                      </a:r>
                    </a:p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Lidar survey completed on 07.03.2025. Processing of LIDAR data by 31.05.2025. </a:t>
                      </a:r>
                    </a:p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Preparation of Plan &amp; L-section is in progress.</a:t>
                      </a:r>
                    </a:p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Draft DPR submitted by KRCL on 13.02.2026.</a:t>
                      </a:r>
                    </a:p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Traffic report under preparation.</a:t>
                      </a:r>
                    </a:p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Conceptual yard plans approved by CTPM but approval of </a:t>
                      </a:r>
                      <a:r>
                        <a:rPr lang="en-US" sz="11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Deogiri</a:t>
                      </a: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Cant. &amp; DLB required from SCR.</a:t>
                      </a:r>
                    </a:p>
                    <a:p>
                      <a:pPr lvl="0"/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DPR and cost estimate under finance vetting since 13.02.2026.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DPR under associate Finance vetting from 19.02.2026. </a:t>
                      </a:r>
                      <a:endParaRPr lang="en-US" sz="11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91433" marR="91433" marT="0" marB="0" anchor="ctr"/>
                </a:tc>
                <a:extLst>
                  <a:ext uri="{0D108BD9-81ED-4DB2-BD59-A6C34878D82A}">
                    <a16:rowId xmlns:a16="http://schemas.microsoft.com/office/drawing/2014/main" val="331397078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F6BD67-0E93-65CE-246E-7F698AA3C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16748"/>
              </p:ext>
            </p:extLst>
          </p:nvPr>
        </p:nvGraphicFramePr>
        <p:xfrm>
          <a:off x="6000749" y="406400"/>
          <a:ext cx="6048375" cy="6308726"/>
        </p:xfrm>
        <a:graphic>
          <a:graphicData uri="http://schemas.openxmlformats.org/drawingml/2006/table">
            <a:tbl>
              <a:tblPr/>
              <a:tblGrid>
                <a:gridCol w="285751">
                  <a:extLst>
                    <a:ext uri="{9D8B030D-6E8A-4147-A177-3AD203B41FA5}">
                      <a16:colId xmlns:a16="http://schemas.microsoft.com/office/drawing/2014/main" val="2827602616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04332558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18929053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23455327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945201005"/>
                    </a:ext>
                  </a:extLst>
                </a:gridCol>
                <a:gridCol w="3590924">
                  <a:extLst>
                    <a:ext uri="{9D8B030D-6E8A-4147-A177-3AD203B41FA5}">
                      <a16:colId xmlns:a16="http://schemas.microsoft.com/office/drawing/2014/main" val="4018694771"/>
                    </a:ext>
                  </a:extLst>
                </a:gridCol>
              </a:tblGrid>
              <a:tr h="3312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  <a:endParaRPr sz="105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Section</a:t>
                      </a:r>
                      <a:endParaRPr sz="1050" b="1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Line</a:t>
                      </a:r>
                      <a:endParaRPr sz="105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KM</a:t>
                      </a:r>
                      <a:endParaRPr sz="105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05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Cost (</a:t>
                      </a:r>
                      <a:r>
                        <a:rPr lang="en-US" sz="1050" b="1" u="none" strike="noStrike" cap="non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cr</a:t>
                      </a:r>
                      <a:r>
                        <a:rPr lang="en-US" sz="105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)</a:t>
                      </a:r>
                      <a:endParaRPr sz="105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 Status</a:t>
                      </a:r>
                      <a:endParaRPr sz="105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400" marR="14400" marT="0" marB="0" anchor="ctr"/>
                </a:tc>
                <a:extLst>
                  <a:ext uri="{0D108BD9-81ED-4DB2-BD59-A6C34878D82A}">
                    <a16:rowId xmlns:a16="http://schemas.microsoft.com/office/drawing/2014/main" val="3027093105"/>
                  </a:ext>
                </a:extLst>
              </a:tr>
              <a:tr h="662519"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Daund - Manmad Doubling Project 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247.61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3426.26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Balance section to be commissioned: 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Akolner – Nimblak (18.81Km), Visapur – Sarola (16.20Km) 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4400" marR="14400" marT="0" marB="0"/>
                </a:tc>
                <a:extLst>
                  <a:ext uri="{0D108BD9-81ED-4DB2-BD59-A6C34878D82A}">
                    <a16:rowId xmlns:a16="http://schemas.microsoft.com/office/drawing/2014/main" val="3738721410"/>
                  </a:ext>
                </a:extLst>
              </a:tr>
              <a:tr h="677315"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MIRAJ CHORD LINE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b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SL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1.735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126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0" lvl="0" indent="-146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sanctioned on 05.06.2025.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114300" marR="0" lvl="0" indent="-146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District Collector, Sangli has nominated for CALA on 13.03.2025. Land acquisition under progress. ESP under approval. 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4400" marR="14400" marT="0" marB="0"/>
                </a:tc>
                <a:extLst>
                  <a:ext uri="{0D108BD9-81ED-4DB2-BD59-A6C34878D82A}">
                    <a16:rowId xmlns:a16="http://schemas.microsoft.com/office/drawing/2014/main" val="1040565655"/>
                  </a:ext>
                </a:extLst>
              </a:tr>
              <a:tr h="496889"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BRMT-LONAND NEW LINE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SL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64.24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1791.11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LNN-PLLD 25.982 km commissioned till date. Further Phaltan-Baramati targeted to complete up to June-2027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4400" marR="14400" marT="0" marB="0"/>
                </a:tc>
                <a:extLst>
                  <a:ext uri="{0D108BD9-81ED-4DB2-BD59-A6C34878D82A}">
                    <a16:rowId xmlns:a16="http://schemas.microsoft.com/office/drawing/2014/main" val="2163938288"/>
                  </a:ext>
                </a:extLst>
              </a:tr>
              <a:tr h="11594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sz="105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Rahuri – Shani Shingnapur New Line Project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21.84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482.93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lvl="0" indent="-146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Project sanctioned on 26.05.2025.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114300" lvl="0" indent="-146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Land acquisition status: SRP, CALA nomination &amp; 20A completed. JMR fees demand awaited from State government. Land acquisition to be finalised by 31.05.2026.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114300" marR="0" lvl="0" indent="-146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Tenders to be awarded after land acquisition within 3 months.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4400" marR="14400" marT="0" marB="0"/>
                </a:tc>
                <a:extLst>
                  <a:ext uri="{0D108BD9-81ED-4DB2-BD59-A6C34878D82A}">
                    <a16:rowId xmlns:a16="http://schemas.microsoft.com/office/drawing/2014/main" val="474033964"/>
                  </a:ext>
                </a:extLst>
              </a:tr>
              <a:tr h="993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5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Puntamba – Sainagar Shirdi Doubling Project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16.50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25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226.97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0" lvl="0" indent="-146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Land acquisition status: SRP, CALA nomination completed. 20A completed. Land acquisition to be finalised by 31.05.2026.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114300" marR="0" lvl="0" indent="-146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Tenders to be awarded after land acquisition within 3 months.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114300" marR="0" lvl="0" indent="-146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ESPs under divisional approval.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4400" marR="14400" marT="0" marB="0"/>
                </a:tc>
                <a:extLst>
                  <a:ext uri="{0D108BD9-81ED-4DB2-BD59-A6C34878D82A}">
                    <a16:rowId xmlns:a16="http://schemas.microsoft.com/office/drawing/2014/main" val="3900214858"/>
                  </a:ext>
                </a:extLst>
              </a:tr>
              <a:tr h="4968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6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Nashik – SNSI New Double line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95.059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5079.26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46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Project is under approval with Railway Board. EBR held on 09.04.2026.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4400" marR="14400" marT="0" marB="0" anchor="ctr"/>
                </a:tc>
                <a:extLst>
                  <a:ext uri="{0D108BD9-81ED-4DB2-BD59-A6C34878D82A}">
                    <a16:rowId xmlns:a16="http://schemas.microsoft.com/office/drawing/2014/main" val="2793959892"/>
                  </a:ext>
                </a:extLst>
              </a:tr>
              <a:tr h="6625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7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Pune-Ahilyanagar New Double line</a:t>
                      </a:r>
                      <a:endParaRPr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132.88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8107.49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460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PEC Recommended the project on 29.8.2025. Work gazette published for Special railway project. CALA nomination under progress.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4400" marR="14400" marT="0" marB="0" anchor="ctr"/>
                </a:tc>
                <a:extLst>
                  <a:ext uri="{0D108BD9-81ED-4DB2-BD59-A6C34878D82A}">
                    <a16:rowId xmlns:a16="http://schemas.microsoft.com/office/drawing/2014/main" val="1369304840"/>
                  </a:ext>
                </a:extLst>
              </a:tr>
              <a:tr h="828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8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Talegaon-Uruli 3rd &amp; 4th Line Project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5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78.142</a:t>
                      </a:r>
                      <a:endParaRPr sz="105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marL="14400" marR="144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8426.32</a:t>
                      </a:r>
                      <a:endParaRPr sz="105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460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Work awarded to KRCL and earlier DPR submitted to Rly. Board.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  <a:p>
                      <a:pPr marL="171450" marR="0" lvl="0" indent="-1460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ookman Old Style"/>
                        <a:buChar char="●"/>
                      </a:pPr>
                      <a:r>
                        <a:rPr lang="en" sz="105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Alignment need to be revised and WO under progress with HQ. Work gazette published for Special railway project. CALA nomination under progress.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Bookman Old Style"/>
                      </a:endParaRPr>
                    </a:p>
                  </a:txBody>
                  <a:tcPr marL="14400" marR="14400" marT="0" marB="0" anchor="ctr"/>
                </a:tc>
                <a:extLst>
                  <a:ext uri="{0D108BD9-81ED-4DB2-BD59-A6C34878D82A}">
                    <a16:rowId xmlns:a16="http://schemas.microsoft.com/office/drawing/2014/main" val="270206000"/>
                  </a:ext>
                </a:extLst>
              </a:tr>
            </a:tbl>
          </a:graphicData>
        </a:graphic>
      </p:graphicFrame>
      <p:sp>
        <p:nvSpPr>
          <p:cNvPr id="3" name="Google Shape;1786;p241">
            <a:extLst>
              <a:ext uri="{FF2B5EF4-FFF2-40B4-BE49-F238E27FC236}">
                <a16:creationId xmlns:a16="http://schemas.microsoft.com/office/drawing/2014/main" id="{43A7C78C-82AF-70F4-EAA3-E75C07BD99C3}"/>
              </a:ext>
            </a:extLst>
          </p:cNvPr>
          <p:cNvSpPr txBox="1">
            <a:spLocks/>
          </p:cNvSpPr>
          <p:nvPr/>
        </p:nvSpPr>
        <p:spPr>
          <a:xfrm>
            <a:off x="5979512" y="81500"/>
            <a:ext cx="6060088" cy="280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227667" tIns="45500" rIns="91033" bIns="455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4000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67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ts val="1100"/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of Sanction projects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A5B039E7-C526-6931-EDE7-0FD3F060B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6619" y="678691"/>
            <a:ext cx="5604078" cy="5940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⚙️ </a:t>
            </a:r>
            <a:r>
              <a:rPr lang="en-US" alt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Scope</a:t>
            </a:r>
            <a:b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Operation &amp; Maintenance of Electric Loco Shed, </a:t>
            </a:r>
            <a:r>
              <a:rPr lang="en-US" alt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Daund</a:t>
            </a:r>
            <a:b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Maintenance of </a:t>
            </a: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WAG-9H locomotives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🏢 </a:t>
            </a:r>
            <a:r>
              <a:rPr lang="en-US" alt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Firms</a:t>
            </a:r>
            <a:b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Railway PSUs:</a:t>
            </a:r>
            <a:b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Braithwaite, RVNL, RITES, IRCON, CONCOR, KRCL, DMRCL </a:t>
            </a:r>
            <a:b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💰 </a:t>
            </a:r>
            <a:r>
              <a:rPr lang="en-US" alt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Cost</a:t>
            </a:r>
            <a:b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₹1193 Cr for </a:t>
            </a: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years</a:t>
            </a:r>
            <a:b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Maintenance of </a:t>
            </a: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locomotives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📊 </a:t>
            </a:r>
            <a:r>
              <a:rPr lang="en-US" alt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Expenditure Type</a:t>
            </a:r>
            <a:b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Expenditure </a:t>
            </a:r>
            <a:b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📅 </a:t>
            </a:r>
            <a:r>
              <a:rPr lang="en-US" alt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 Timeline</a:t>
            </a: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90536" indent="-228594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 Floated: </a:t>
            </a: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24.03.2026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90536" indent="-228594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1st Bid Conference: </a:t>
            </a: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20.04.2026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90536" indent="-228594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 Opening: </a:t>
            </a: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21.05.2026</a:t>
            </a:r>
            <a:endParaRPr lang="en-US" alt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AA078AA6-8A44-3693-FF93-D7C05C3F1788}"/>
              </a:ext>
            </a:extLst>
          </p:cNvPr>
          <p:cNvSpPr/>
          <p:nvPr/>
        </p:nvSpPr>
        <p:spPr>
          <a:xfrm>
            <a:off x="104776" y="0"/>
            <a:ext cx="5853572" cy="514350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– Electric Loco Shed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Daund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9FFE0060-AA39-28E9-9B9D-BBD3E160F3C7}"/>
              </a:ext>
            </a:extLst>
          </p:cNvPr>
          <p:cNvSpPr/>
          <p:nvPr/>
        </p:nvSpPr>
        <p:spPr>
          <a:xfrm>
            <a:off x="6272982" y="0"/>
            <a:ext cx="5801031" cy="514350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Siemens Loco Project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535666-AA77-36E8-9BC8-C83E5F23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283" y="688526"/>
            <a:ext cx="5604078" cy="5940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of Infrastructure development for New 9000 HP Electric Maintenance Under PP Model with partner SIEMENS (Dahod Project)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AutoNum type="arabicPeriod"/>
            </a:pP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Infrastructural facility for maintenance of Electrical Locomotives- Setting up of new Electric Loco shed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285750" indent="-28575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estimate of Rs 205.596 Cr obtained.</a:t>
            </a:r>
          </a:p>
          <a:p>
            <a:pPr marL="285750" indent="-28575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processed on IRPSM and forwarded to Railway Board for sanction under PWP 2026-27.</a:t>
            </a:r>
          </a:p>
          <a:p>
            <a:pPr marL="285750" indent="-28575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Sanctioned by Railway Board under Umbrella work for PH-522. 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  Development of Infrastructural facility by Siemens (Umbrella Work 2024-25)</a:t>
            </a:r>
          </a:p>
          <a:p>
            <a:pPr marL="285750" indent="-28575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infrastructure (M&amp;Ps) ( not included in Umbrella Work) estimated at Rs 53.66 Cr.</a:t>
            </a:r>
          </a:p>
          <a:p>
            <a:pPr marL="285750" indent="-28575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case proposal post GM approval sent to the Railway Board for sanction on IRPSM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13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2863B0-A419-6467-C3BF-D563A744A910}"/>
              </a:ext>
            </a:extLst>
          </p:cNvPr>
          <p:cNvSpPr txBox="1"/>
          <p:nvPr/>
        </p:nvSpPr>
        <p:spPr>
          <a:xfrm>
            <a:off x="652131" y="1039629"/>
            <a:ext cx="11038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061" indent="-237061">
              <a:buFont typeface="+mj-lt"/>
              <a:buAutoNum type="arabi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COMMERCIAL: </a:t>
            </a:r>
          </a:p>
          <a:p>
            <a:pPr marL="380990" indent="-143930">
              <a:buFont typeface="Wingdings" panose="05000000000000000000" pitchFamily="2" charset="2"/>
              <a:buChar char="ü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Staff Shortage - 15% vacancy in Commercial cadre;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empanelled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(LDCE)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only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relieved for training.</a:t>
            </a:r>
          </a:p>
          <a:p>
            <a:pPr marL="380990" indent="-143930">
              <a:buFont typeface="Wingdings" panose="05000000000000000000" pitchFamily="2" charset="2"/>
              <a:buChar char="ü"/>
            </a:pPr>
            <a:r>
              <a:rPr lang="en-US" sz="1600" b="1" dirty="0"/>
              <a:t>Ticket Checking Deficit - </a:t>
            </a:r>
            <a:r>
              <a:rPr lang="en-US" sz="1600" dirty="0"/>
              <a:t>Against </a:t>
            </a:r>
            <a:r>
              <a:rPr lang="en-US" sz="1600" b="1" dirty="0"/>
              <a:t>479 sanctioned</a:t>
            </a:r>
            <a:r>
              <a:rPr lang="en-US" sz="1600" dirty="0"/>
              <a:t>, </a:t>
            </a:r>
            <a:r>
              <a:rPr lang="en-US" sz="1600" b="1" dirty="0"/>
              <a:t>212 deployed in amenities</a:t>
            </a:r>
            <a:r>
              <a:rPr lang="en-US" sz="1600" dirty="0"/>
              <a:t>; additional </a:t>
            </a:r>
            <a:r>
              <a:rPr lang="en-US" sz="1600" b="1" dirty="0"/>
              <a:t>474 staff required</a:t>
            </a:r>
            <a:r>
              <a:rPr lang="en-US" sz="1600" dirty="0"/>
              <a:t> as per zero-base assessment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B2EB366F-6119-80FD-5BA8-6F70A649A654}"/>
              </a:ext>
            </a:extLst>
          </p:cNvPr>
          <p:cNvSpPr/>
          <p:nvPr/>
        </p:nvSpPr>
        <p:spPr>
          <a:xfrm>
            <a:off x="0" y="0"/>
            <a:ext cx="12192000" cy="514350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 Required :</a:t>
            </a:r>
          </a:p>
        </p:txBody>
      </p:sp>
    </p:spTree>
    <p:extLst>
      <p:ext uri="{BB962C8B-B14F-4D97-AF65-F5344CB8AC3E}">
        <p14:creationId xmlns:p14="http://schemas.microsoft.com/office/powerpoint/2010/main" val="1047018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D59901-4644-22C6-0511-2603413783EE}"/>
              </a:ext>
            </a:extLst>
          </p:cNvPr>
          <p:cNvSpPr/>
          <p:nvPr/>
        </p:nvSpPr>
        <p:spPr>
          <a:xfrm>
            <a:off x="652" y="0"/>
            <a:ext cx="2501248" cy="2007940"/>
          </a:xfrm>
          <a:custGeom>
            <a:avLst/>
            <a:gdLst>
              <a:gd name="connsiteX0" fmla="*/ 289983 w 1464944"/>
              <a:gd name="connsiteY0" fmla="*/ 500725 h 1176021"/>
              <a:gd name="connsiteX1" fmla="*/ 655267 w 1464944"/>
              <a:gd name="connsiteY1" fmla="*/ 626074 h 1176021"/>
              <a:gd name="connsiteX2" fmla="*/ 831575 w 1464944"/>
              <a:gd name="connsiteY2" fmla="*/ 1026124 h 1176021"/>
              <a:gd name="connsiteX3" fmla="*/ 1125611 w 1464944"/>
              <a:gd name="connsiteY3" fmla="*/ 1167570 h 1176021"/>
              <a:gd name="connsiteX4" fmla="*/ 1381262 w 1464944"/>
              <a:gd name="connsiteY4" fmla="*/ 964306 h 1176021"/>
              <a:gd name="connsiteX5" fmla="*/ 1318493 w 1464944"/>
              <a:gd name="connsiteY5" fmla="*/ 569209 h 1176021"/>
              <a:gd name="connsiteX6" fmla="*/ 1463940 w 1464944"/>
              <a:gd name="connsiteY6" fmla="*/ -5 h 1176021"/>
              <a:gd name="connsiteX7" fmla="*/ -1005 w 1464944"/>
              <a:gd name="connsiteY7" fmla="*/ -5 h 1176021"/>
              <a:gd name="connsiteX8" fmla="*/ -1005 w 1464944"/>
              <a:gd name="connsiteY8" fmla="*/ 521965 h 1176021"/>
              <a:gd name="connsiteX9" fmla="*/ 289983 w 1464944"/>
              <a:gd name="connsiteY9" fmla="*/ 500725 h 11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944" h="1176021">
                <a:moveTo>
                  <a:pt x="289983" y="500725"/>
                </a:moveTo>
                <a:cubicBezTo>
                  <a:pt x="427905" y="482246"/>
                  <a:pt x="562207" y="518155"/>
                  <a:pt x="655267" y="626074"/>
                </a:cubicBezTo>
                <a:cubicBezTo>
                  <a:pt x="739183" y="723419"/>
                  <a:pt x="749755" y="913633"/>
                  <a:pt x="831575" y="1026124"/>
                </a:cubicBezTo>
                <a:cubicBezTo>
                  <a:pt x="903680" y="1125279"/>
                  <a:pt x="998072" y="1202241"/>
                  <a:pt x="1125611" y="1167570"/>
                </a:cubicBezTo>
                <a:cubicBezTo>
                  <a:pt x="1220861" y="1141852"/>
                  <a:pt x="1336114" y="1052032"/>
                  <a:pt x="1381262" y="964306"/>
                </a:cubicBezTo>
                <a:cubicBezTo>
                  <a:pt x="1450034" y="830956"/>
                  <a:pt x="1370785" y="693606"/>
                  <a:pt x="1318493" y="569209"/>
                </a:cubicBezTo>
                <a:cubicBezTo>
                  <a:pt x="1216099" y="325750"/>
                  <a:pt x="1245055" y="110771"/>
                  <a:pt x="1463940" y="-5"/>
                </a:cubicBezTo>
                <a:lnTo>
                  <a:pt x="-1005" y="-5"/>
                </a:lnTo>
                <a:lnTo>
                  <a:pt x="-1005" y="521965"/>
                </a:lnTo>
                <a:cubicBezTo>
                  <a:pt x="93006" y="589593"/>
                  <a:pt x="156633" y="518632"/>
                  <a:pt x="289983" y="50072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EC991A-EEF5-E97F-EB02-DA3DC15B1D8A}"/>
              </a:ext>
            </a:extLst>
          </p:cNvPr>
          <p:cNvSpPr/>
          <p:nvPr/>
        </p:nvSpPr>
        <p:spPr>
          <a:xfrm>
            <a:off x="0" y="4790103"/>
            <a:ext cx="1352110" cy="1850781"/>
          </a:xfrm>
          <a:custGeom>
            <a:avLst/>
            <a:gdLst>
              <a:gd name="connsiteX0" fmla="*/ 308176 w 791911"/>
              <a:gd name="connsiteY0" fmla="*/ 1082417 h 1083975"/>
              <a:gd name="connsiteX1" fmla="*/ 660601 w 791911"/>
              <a:gd name="connsiteY1" fmla="*/ 434717 h 1083975"/>
              <a:gd name="connsiteX2" fmla="*/ 217212 w 791911"/>
              <a:gd name="connsiteY2" fmla="*/ 257170 h 1083975"/>
              <a:gd name="connsiteX3" fmla="*/ -1005 w 791911"/>
              <a:gd name="connsiteY3" fmla="*/ -5 h 1083975"/>
              <a:gd name="connsiteX4" fmla="*/ -1005 w 791911"/>
              <a:gd name="connsiteY4" fmla="*/ 1038697 h 1083975"/>
              <a:gd name="connsiteX5" fmla="*/ 308176 w 791911"/>
              <a:gd name="connsiteY5" fmla="*/ 1082417 h 108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911" h="1083975">
                <a:moveTo>
                  <a:pt x="308176" y="1082417"/>
                </a:moveTo>
                <a:cubicBezTo>
                  <a:pt x="675175" y="1054889"/>
                  <a:pt x="971307" y="778855"/>
                  <a:pt x="660601" y="434717"/>
                </a:cubicBezTo>
                <a:cubicBezTo>
                  <a:pt x="535538" y="295842"/>
                  <a:pt x="364470" y="340324"/>
                  <a:pt x="217212" y="257170"/>
                </a:cubicBezTo>
                <a:cubicBezTo>
                  <a:pt x="110247" y="196782"/>
                  <a:pt x="82434" y="77624"/>
                  <a:pt x="-1005" y="-5"/>
                </a:cubicBezTo>
                <a:lnTo>
                  <a:pt x="-1005" y="1038697"/>
                </a:lnTo>
                <a:cubicBezTo>
                  <a:pt x="97960" y="1074216"/>
                  <a:pt x="203211" y="1089093"/>
                  <a:pt x="308176" y="108241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EA06F-EE22-269D-7247-E684BE02057D}"/>
              </a:ext>
            </a:extLst>
          </p:cNvPr>
          <p:cNvSpPr/>
          <p:nvPr/>
        </p:nvSpPr>
        <p:spPr>
          <a:xfrm>
            <a:off x="366384" y="4113172"/>
            <a:ext cx="826819" cy="562480"/>
          </a:xfrm>
          <a:custGeom>
            <a:avLst/>
            <a:gdLst>
              <a:gd name="connsiteX0" fmla="*/ -420 w 484256"/>
              <a:gd name="connsiteY0" fmla="*/ 126812 h 329436"/>
              <a:gd name="connsiteX1" fmla="*/ 197795 w 484256"/>
              <a:gd name="connsiteY1" fmla="*/ 318550 h 329436"/>
              <a:gd name="connsiteX2" fmla="*/ 469733 w 484256"/>
              <a:gd name="connsiteY2" fmla="*/ 168912 h 329436"/>
              <a:gd name="connsiteX3" fmla="*/ -420 w 484256"/>
              <a:gd name="connsiteY3" fmla="*/ 126812 h 3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256" h="329436">
                <a:moveTo>
                  <a:pt x="-420" y="126812"/>
                </a:moveTo>
                <a:cubicBezTo>
                  <a:pt x="7866" y="233111"/>
                  <a:pt x="97687" y="295119"/>
                  <a:pt x="197795" y="318550"/>
                </a:cubicBezTo>
                <a:cubicBezTo>
                  <a:pt x="353814" y="355126"/>
                  <a:pt x="534504" y="298071"/>
                  <a:pt x="469733" y="168912"/>
                </a:cubicBezTo>
                <a:cubicBezTo>
                  <a:pt x="406201" y="41563"/>
                  <a:pt x="-18898" y="-115599"/>
                  <a:pt x="-420" y="12681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7E3EED-B757-990B-2541-4FDB7B38D6CC}"/>
              </a:ext>
            </a:extLst>
          </p:cNvPr>
          <p:cNvSpPr/>
          <p:nvPr/>
        </p:nvSpPr>
        <p:spPr>
          <a:xfrm>
            <a:off x="4662411" y="0"/>
            <a:ext cx="2867179" cy="1846051"/>
          </a:xfrm>
          <a:custGeom>
            <a:avLst/>
            <a:gdLst>
              <a:gd name="connsiteX0" fmla="*/ -1005 w 1598961"/>
              <a:gd name="connsiteY0" fmla="*/ 238692 h 1029501"/>
              <a:gd name="connsiteX1" fmla="*/ 807191 w 1598961"/>
              <a:gd name="connsiteY1" fmla="*/ 1029448 h 1029501"/>
              <a:gd name="connsiteX2" fmla="*/ 1597956 w 1598961"/>
              <a:gd name="connsiteY2" fmla="*/ 238692 h 1029501"/>
              <a:gd name="connsiteX3" fmla="*/ 1597956 w 1598961"/>
              <a:gd name="connsiteY3" fmla="*/ -5 h 1029501"/>
              <a:gd name="connsiteX4" fmla="*/ -1005 w 1598961"/>
              <a:gd name="connsiteY4" fmla="*/ -5 h 1029501"/>
              <a:gd name="connsiteX5" fmla="*/ -1005 w 1598961"/>
              <a:gd name="connsiteY5" fmla="*/ 238692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961" h="1029501">
                <a:moveTo>
                  <a:pt x="-1005" y="238692"/>
                </a:moveTo>
                <a:cubicBezTo>
                  <a:pt x="3853" y="680233"/>
                  <a:pt x="365707" y="1034268"/>
                  <a:pt x="807191" y="1029448"/>
                </a:cubicBezTo>
                <a:cubicBezTo>
                  <a:pt x="1241912" y="1024704"/>
                  <a:pt x="1593194" y="673433"/>
                  <a:pt x="1597956" y="238692"/>
                </a:cubicBezTo>
                <a:lnTo>
                  <a:pt x="1597956" y="-5"/>
                </a:lnTo>
                <a:lnTo>
                  <a:pt x="-1005" y="-5"/>
                </a:lnTo>
                <a:lnTo>
                  <a:pt x="-1005" y="2386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C51CD3-9E73-CAAD-1224-43810733AB1B}"/>
              </a:ext>
            </a:extLst>
          </p:cNvPr>
          <p:cNvSpPr/>
          <p:nvPr/>
        </p:nvSpPr>
        <p:spPr>
          <a:xfrm>
            <a:off x="9741158" y="54586"/>
            <a:ext cx="2450191" cy="2683415"/>
          </a:xfrm>
          <a:custGeom>
            <a:avLst/>
            <a:gdLst>
              <a:gd name="connsiteX0" fmla="*/ 991021 w 1427985"/>
              <a:gd name="connsiteY0" fmla="*/ 327370 h 1563909"/>
              <a:gd name="connsiteX1" fmla="*/ 599544 w 1427985"/>
              <a:gd name="connsiteY1" fmla="*/ 572638 h 1563909"/>
              <a:gd name="connsiteX2" fmla="*/ 173586 w 1427985"/>
              <a:gd name="connsiteY2" fmla="*/ 624359 h 1563909"/>
              <a:gd name="connsiteX3" fmla="*/ 84908 w 1427985"/>
              <a:gd name="connsiteY3" fmla="*/ 1285585 h 1563909"/>
              <a:gd name="connsiteX4" fmla="*/ 765659 w 1427985"/>
              <a:gd name="connsiteY4" fmla="*/ 1524567 h 1563909"/>
              <a:gd name="connsiteX5" fmla="*/ 1192094 w 1427985"/>
              <a:gd name="connsiteY5" fmla="*/ 1450748 h 1563909"/>
              <a:gd name="connsiteX6" fmla="*/ 1426981 w 1427985"/>
              <a:gd name="connsiteY6" fmla="*/ 1563905 h 1563909"/>
              <a:gd name="connsiteX7" fmla="*/ 1426981 w 1427985"/>
              <a:gd name="connsiteY7" fmla="*/ -5 h 1563909"/>
              <a:gd name="connsiteX8" fmla="*/ 991021 w 1427985"/>
              <a:gd name="connsiteY8" fmla="*/ 327370 h 156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985" h="1563909">
                <a:moveTo>
                  <a:pt x="991021" y="327370"/>
                </a:moveTo>
                <a:cubicBezTo>
                  <a:pt x="884151" y="435574"/>
                  <a:pt x="756420" y="556446"/>
                  <a:pt x="599544" y="572638"/>
                </a:cubicBezTo>
                <a:cubicBezTo>
                  <a:pt x="444667" y="588545"/>
                  <a:pt x="309984" y="515488"/>
                  <a:pt x="173586" y="624359"/>
                </a:cubicBezTo>
                <a:cubicBezTo>
                  <a:pt x="-38156" y="792952"/>
                  <a:pt x="-44061" y="1068510"/>
                  <a:pt x="84908" y="1285585"/>
                </a:cubicBezTo>
                <a:cubicBezTo>
                  <a:pt x="241404" y="1549141"/>
                  <a:pt x="493912" y="1567239"/>
                  <a:pt x="765659" y="1524567"/>
                </a:cubicBezTo>
                <a:cubicBezTo>
                  <a:pt x="909677" y="1501993"/>
                  <a:pt x="1041314" y="1425602"/>
                  <a:pt x="1192094" y="1450748"/>
                </a:cubicBezTo>
                <a:cubicBezTo>
                  <a:pt x="1275914" y="1464655"/>
                  <a:pt x="1352590" y="1516756"/>
                  <a:pt x="1426981" y="1563905"/>
                </a:cubicBezTo>
                <a:lnTo>
                  <a:pt x="1426981" y="-5"/>
                </a:lnTo>
                <a:cubicBezTo>
                  <a:pt x="1258198" y="71242"/>
                  <a:pt x="1122656" y="193448"/>
                  <a:pt x="991021" y="32737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013DAF-20E2-1CDF-46FD-51A17D3B1CDD}"/>
              </a:ext>
            </a:extLst>
          </p:cNvPr>
          <p:cNvSpPr/>
          <p:nvPr/>
        </p:nvSpPr>
        <p:spPr>
          <a:xfrm>
            <a:off x="10025325" y="0"/>
            <a:ext cx="1420609" cy="713897"/>
          </a:xfrm>
          <a:custGeom>
            <a:avLst/>
            <a:gdLst>
              <a:gd name="connsiteX0" fmla="*/ 77123 w 827939"/>
              <a:gd name="connsiteY0" fmla="*/ 142870 h 416063"/>
              <a:gd name="connsiteX1" fmla="*/ -696 w 827939"/>
              <a:gd name="connsiteY1" fmla="*/ 272410 h 416063"/>
              <a:gd name="connsiteX2" fmla="*/ 445837 w 827939"/>
              <a:gd name="connsiteY2" fmla="*/ 386710 h 416063"/>
              <a:gd name="connsiteX3" fmla="*/ 825884 w 827939"/>
              <a:gd name="connsiteY3" fmla="*/ -5 h 416063"/>
              <a:gd name="connsiteX4" fmla="*/ 274577 w 827939"/>
              <a:gd name="connsiteY4" fmla="*/ -5 h 416063"/>
              <a:gd name="connsiteX5" fmla="*/ 256479 w 827939"/>
              <a:gd name="connsiteY5" fmla="*/ 13521 h 416063"/>
              <a:gd name="connsiteX6" fmla="*/ 77123 w 827939"/>
              <a:gd name="connsiteY6" fmla="*/ 142870 h 4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939" h="416063">
                <a:moveTo>
                  <a:pt x="77123" y="142870"/>
                </a:moveTo>
                <a:cubicBezTo>
                  <a:pt x="30547" y="183447"/>
                  <a:pt x="-4696" y="228024"/>
                  <a:pt x="-696" y="272410"/>
                </a:cubicBezTo>
                <a:cubicBezTo>
                  <a:pt x="16069" y="458434"/>
                  <a:pt x="336013" y="423763"/>
                  <a:pt x="445837" y="386710"/>
                </a:cubicBezTo>
                <a:cubicBezTo>
                  <a:pt x="595569" y="336895"/>
                  <a:pt x="845124" y="186685"/>
                  <a:pt x="825884" y="-5"/>
                </a:cubicBezTo>
                <a:lnTo>
                  <a:pt x="274577" y="-5"/>
                </a:lnTo>
                <a:cubicBezTo>
                  <a:pt x="268576" y="4377"/>
                  <a:pt x="262480" y="8854"/>
                  <a:pt x="256479" y="13521"/>
                </a:cubicBezTo>
                <a:cubicBezTo>
                  <a:pt x="217903" y="44001"/>
                  <a:pt x="137798" y="90007"/>
                  <a:pt x="77123" y="14287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AAD538-314D-52D6-BA20-5BED9B9B0926}"/>
              </a:ext>
            </a:extLst>
          </p:cNvPr>
          <p:cNvSpPr/>
          <p:nvPr/>
        </p:nvSpPr>
        <p:spPr>
          <a:xfrm>
            <a:off x="9836274" y="5666352"/>
            <a:ext cx="2354258" cy="1191648"/>
          </a:xfrm>
          <a:custGeom>
            <a:avLst/>
            <a:gdLst>
              <a:gd name="connsiteX0" fmla="*/ 1371070 w 1372075"/>
              <a:gd name="connsiteY0" fmla="*/ 4885 h 694499"/>
              <a:gd name="connsiteX1" fmla="*/ 746707 w 1372075"/>
              <a:gd name="connsiteY1" fmla="*/ 256726 h 694499"/>
              <a:gd name="connsiteX2" fmla="*/ 471625 w 1372075"/>
              <a:gd name="connsiteY2" fmla="*/ 545238 h 694499"/>
              <a:gd name="connsiteX3" fmla="*/ 39285 w 1372075"/>
              <a:gd name="connsiteY3" fmla="*/ 604483 h 694499"/>
              <a:gd name="connsiteX4" fmla="*/ -1005 w 1372075"/>
              <a:gd name="connsiteY4" fmla="*/ 694495 h 694499"/>
              <a:gd name="connsiteX5" fmla="*/ 1370595 w 1372075"/>
              <a:gd name="connsiteY5" fmla="*/ 694495 h 69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075" h="694499">
                <a:moveTo>
                  <a:pt x="1371070" y="4885"/>
                </a:moveTo>
                <a:cubicBezTo>
                  <a:pt x="1124373" y="-22071"/>
                  <a:pt x="858816" y="62511"/>
                  <a:pt x="746707" y="256726"/>
                </a:cubicBezTo>
                <a:cubicBezTo>
                  <a:pt x="688128" y="357976"/>
                  <a:pt x="592021" y="508281"/>
                  <a:pt x="471625" y="545238"/>
                </a:cubicBezTo>
                <a:cubicBezTo>
                  <a:pt x="317319" y="592863"/>
                  <a:pt x="152252" y="451321"/>
                  <a:pt x="39285" y="604483"/>
                </a:cubicBezTo>
                <a:cubicBezTo>
                  <a:pt x="18997" y="630915"/>
                  <a:pt x="5185" y="661748"/>
                  <a:pt x="-1005" y="694495"/>
                </a:cubicBezTo>
                <a:lnTo>
                  <a:pt x="1370595" y="69449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5B71B3-D8AA-64C9-EE68-D7A900FE7B36}"/>
              </a:ext>
            </a:extLst>
          </p:cNvPr>
          <p:cNvGrpSpPr/>
          <p:nvPr/>
        </p:nvGrpSpPr>
        <p:grpSpPr>
          <a:xfrm>
            <a:off x="2566313" y="3219217"/>
            <a:ext cx="7059373" cy="1763214"/>
            <a:chOff x="7087609" y="2186837"/>
            <a:chExt cx="4383314" cy="176321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1F19C6-E708-3D8E-50DB-C43DD4971D65}"/>
                </a:ext>
              </a:extLst>
            </p:cNvPr>
            <p:cNvSpPr txBox="1"/>
            <p:nvPr/>
          </p:nvSpPr>
          <p:spPr>
            <a:xfrm>
              <a:off x="7087609" y="2186837"/>
              <a:ext cx="438331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Segoe UI" panose="020B0502040204020203" pitchFamily="34" charset="0"/>
                </a:rPr>
                <a:t>Thank You!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307DAD-F106-5B92-03F4-CDEC1D010109}"/>
                </a:ext>
              </a:extLst>
            </p:cNvPr>
            <p:cNvSpPr txBox="1"/>
            <p:nvPr/>
          </p:nvSpPr>
          <p:spPr>
            <a:xfrm>
              <a:off x="7087609" y="3549941"/>
              <a:ext cx="43833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D5ED28E4-20EA-4B62-92A9-A2BE03720ED1}"/>
              </a:ext>
            </a:extLst>
          </p:cNvPr>
          <p:cNvSpPr/>
          <p:nvPr/>
        </p:nvSpPr>
        <p:spPr>
          <a:xfrm>
            <a:off x="5517777" y="251666"/>
            <a:ext cx="1167967" cy="1167967"/>
          </a:xfrm>
          <a:custGeom>
            <a:avLst/>
            <a:gdLst/>
            <a:ahLst/>
            <a:cxnLst/>
            <a:rect l="l" t="t" r="r" b="b"/>
            <a:pathLst>
              <a:path w="1167966" h="1167966">
                <a:moveTo>
                  <a:pt x="0" y="0"/>
                </a:moveTo>
                <a:lnTo>
                  <a:pt x="1167966" y="0"/>
                </a:lnTo>
                <a:lnTo>
                  <a:pt x="1167966" y="1167966"/>
                </a:lnTo>
                <a:lnTo>
                  <a:pt x="0" y="116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2984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6D5C-685E-4E9E-C285-FD32BEF42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394AC0-7CB9-159D-9FDA-B74B571EAFA5}"/>
              </a:ext>
            </a:extLst>
          </p:cNvPr>
          <p:cNvGraphicFramePr/>
          <p:nvPr/>
        </p:nvGraphicFramePr>
        <p:xfrm>
          <a:off x="314325" y="1085851"/>
          <a:ext cx="5305144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9DAC096-ED46-366C-B8F6-ED9F670BAA52}"/>
              </a:ext>
            </a:extLst>
          </p:cNvPr>
          <p:cNvSpPr txBox="1"/>
          <p:nvPr/>
        </p:nvSpPr>
        <p:spPr>
          <a:xfrm>
            <a:off x="634198" y="314138"/>
            <a:ext cx="5109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(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r) – Projection FY 2026-27</a:t>
            </a:r>
            <a:endParaRPr kumimoji="0" lang="ru-UA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3DA8D-A6ED-160D-7EDC-865C7628005F}"/>
              </a:ext>
            </a:extLst>
          </p:cNvPr>
          <p:cNvSpPr txBox="1"/>
          <p:nvPr/>
        </p:nvSpPr>
        <p:spPr>
          <a:xfrm>
            <a:off x="6400800" y="295275"/>
            <a:ext cx="538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Goods Traffic (T)— Projection 2026-27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FB612F-1F37-079D-F357-AB38CFCBF5FB}"/>
              </a:ext>
            </a:extLst>
          </p:cNvPr>
          <p:cNvGraphicFramePr/>
          <p:nvPr/>
        </p:nvGraphicFramePr>
        <p:xfrm>
          <a:off x="4733925" y="-209550"/>
          <a:ext cx="8278019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8CBA0F-4E8B-5821-0C11-5EDC59A21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32472"/>
              </p:ext>
            </p:extLst>
          </p:nvPr>
        </p:nvGraphicFramePr>
        <p:xfrm>
          <a:off x="914400" y="5353178"/>
          <a:ext cx="1028699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9194">
                  <a:extLst>
                    <a:ext uri="{9D8B030D-6E8A-4147-A177-3AD203B41FA5}">
                      <a16:colId xmlns:a16="http://schemas.microsoft.com/office/drawing/2014/main" val="2164126938"/>
                    </a:ext>
                  </a:extLst>
                </a:gridCol>
                <a:gridCol w="1954863">
                  <a:extLst>
                    <a:ext uri="{9D8B030D-6E8A-4147-A177-3AD203B41FA5}">
                      <a16:colId xmlns:a16="http://schemas.microsoft.com/office/drawing/2014/main" val="8993392"/>
                    </a:ext>
                  </a:extLst>
                </a:gridCol>
                <a:gridCol w="3036471">
                  <a:extLst>
                    <a:ext uri="{9D8B030D-6E8A-4147-A177-3AD203B41FA5}">
                      <a16:colId xmlns:a16="http://schemas.microsoft.com/office/drawing/2014/main" val="3977449887"/>
                    </a:ext>
                  </a:extLst>
                </a:gridCol>
                <a:gridCol w="3036471">
                  <a:extLst>
                    <a:ext uri="{9D8B030D-6E8A-4147-A177-3AD203B41FA5}">
                      <a16:colId xmlns:a16="http://schemas.microsoft.com/office/drawing/2014/main" val="272140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Year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2024-25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2025-26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Proj</a:t>
                      </a:r>
                      <a:r>
                        <a:rPr lang="en-US" b="1" dirty="0"/>
                        <a:t>- 2026-27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8708"/>
                  </a:ext>
                </a:extLst>
              </a:tr>
              <a:tr h="307148">
                <a:tc>
                  <a:txBody>
                    <a:bodyPr/>
                    <a:lstStyle/>
                    <a:p>
                      <a:r>
                        <a:rPr lang="en-US" b="1" dirty="0"/>
                        <a:t>Revenue (Cr)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 </a:t>
                      </a:r>
                      <a:r>
                        <a:rPr lang="en-US" dirty="0"/>
                        <a:t>2158.98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 </a:t>
                      </a:r>
                      <a:r>
                        <a:rPr lang="en-US" dirty="0"/>
                        <a:t>2238.57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₹  2,362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889905"/>
                  </a:ext>
                </a:extLst>
              </a:tr>
              <a:tr h="307148">
                <a:tc>
                  <a:txBody>
                    <a:bodyPr/>
                    <a:lstStyle/>
                    <a:p>
                      <a:r>
                        <a:rPr lang="en-US" b="1" dirty="0"/>
                        <a:t>Tonnage   (MT)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3.21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2.31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 2.42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19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7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3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4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7" dur="1000" fill="hold"/>
                                            <p:tgtEl>
                                              <p:spTgt spid="4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8" dur="1000" fill="hold"/>
                                            <p:tgtEl>
                                              <p:spTgt spid="4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0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1" dur="1000" fill="hold"/>
                                            <p:tgtEl>
                                              <p:spTgt spid="4">
                                                <p:graphicEl>
                                                  <a:chart seriesIdx="0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2" dur="1000" fill="hold"/>
                                            <p:tgtEl>
                                              <p:spTgt spid="4">
                                                <p:graphicEl>
                                                  <a:chart seriesIdx="0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1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5" dur="1000" fill="hold"/>
                                            <p:tgtEl>
                                              <p:spTgt spid="4">
                                                <p:graphicEl>
                                                  <a:chart seriesIdx="1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6" dur="1000" fill="hold"/>
                                            <p:tgtEl>
                                              <p:spTgt spid="4">
                                                <p:graphicEl>
                                                  <a:chart seriesIdx="1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7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2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9" dur="1000" fill="hold"/>
                                            <p:tgtEl>
                                              <p:spTgt spid="4">
                                                <p:graphicEl>
                                                  <a:chart seriesIdx="2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0" dur="1000" fill="hold"/>
                                            <p:tgtEl>
                                              <p:spTgt spid="4">
                                                <p:graphicEl>
                                                  <a:chart seriesIdx="2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3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3" dur="1000" fill="hold"/>
                                            <p:tgtEl>
                                              <p:spTgt spid="4">
                                                <p:graphicEl>
                                                  <a:chart seriesIdx="3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4" dur="1000" fill="hold"/>
                                            <p:tgtEl>
                                              <p:spTgt spid="4">
                                                <p:graphicEl>
                                                  <a:chart seriesIdx="3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67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4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7" dur="1000" fill="hold"/>
                                            <p:tgtEl>
                                              <p:spTgt spid="4">
                                                <p:graphicEl>
                                                  <a:chart seriesIdx="4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8" dur="1000" fill="hold"/>
                                            <p:tgtEl>
                                              <p:spTgt spid="4">
                                                <p:graphicEl>
                                                  <a:chart seriesIdx="4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" grpId="0">
            <p:bldSub>
              <a:bldChart bld="category"/>
            </p:bldSub>
          </p:bldGraphic>
          <p:bldGraphic spid="4" grpId="0" uiExpand="1">
            <p:bldSub>
              <a:bldChart bld="seriesEl"/>
            </p:bldSub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0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">
                                                <p:graphicEl>
                                                  <a:chart seriesIdx="0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">
                                                <p:graphicEl>
                                                  <a:chart seriesIdx="0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1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>
                                                <p:graphicEl>
                                                  <a:chart seriesIdx="1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>
                                                <p:graphicEl>
                                                  <a:chart seriesIdx="1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2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">
                                                <p:graphicEl>
                                                  <a:chart seriesIdx="2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">
                                                <p:graphicEl>
                                                  <a:chart seriesIdx="2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3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">
                                                <p:graphicEl>
                                                  <a:chart seriesIdx="3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">
                                                <p:graphicEl>
                                                  <a:chart seriesIdx="3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chart seriesIdx="4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">
                                                <p:graphicEl>
                                                  <a:chart seriesIdx="4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">
                                                <p:graphicEl>
                                                  <a:chart seriesIdx="4" categoryIdx="0" bldStep="ptIn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" grpId="0">
            <p:bldSub>
              <a:bldChart bld="category"/>
            </p:bldSub>
          </p:bldGraphic>
          <p:bldGraphic spid="4" grpId="0" uiExpand="1">
            <p:bldSub>
              <a:bldChart bld="seriesEl"/>
            </p:bldSub>
          </p:bldGraphic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B701A-ED1C-E5FD-D862-B21019235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2E8C8E8C-E2EF-E5A9-34C5-E6F90CA19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13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BB0AFD-82B3-251F-DD35-9E236D76A780}"/>
              </a:ext>
            </a:extLst>
          </p:cNvPr>
          <p:cNvGrpSpPr/>
          <p:nvPr/>
        </p:nvGrpSpPr>
        <p:grpSpPr>
          <a:xfrm>
            <a:off x="9597570" y="1462510"/>
            <a:ext cx="434627" cy="484081"/>
            <a:chOff x="9664628" y="1462796"/>
            <a:chExt cx="359195" cy="400067"/>
          </a:xfrm>
          <a:solidFill>
            <a:srgbClr val="FFFFFF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E183464-AA73-E5C5-EDFB-F4CC506D0940}"/>
                </a:ext>
              </a:extLst>
            </p:cNvPr>
            <p:cNvSpPr/>
            <p:nvPr/>
          </p:nvSpPr>
          <p:spPr>
            <a:xfrm>
              <a:off x="9688414" y="1605948"/>
              <a:ext cx="19603" cy="6534"/>
            </a:xfrm>
            <a:custGeom>
              <a:avLst/>
              <a:gdLst>
                <a:gd name="connsiteX0" fmla="*/ 18884 w 19603"/>
                <a:gd name="connsiteY0" fmla="*/ 8364 h 6534"/>
                <a:gd name="connsiteX1" fmla="*/ 4182 w 19603"/>
                <a:gd name="connsiteY1" fmla="*/ 8364 h 6534"/>
                <a:gd name="connsiteX2" fmla="*/ 0 w 19603"/>
                <a:gd name="connsiteY2" fmla="*/ 4182 h 6534"/>
                <a:gd name="connsiteX3" fmla="*/ 4182 w 19603"/>
                <a:gd name="connsiteY3" fmla="*/ 0 h 6534"/>
                <a:gd name="connsiteX4" fmla="*/ 18884 w 19603"/>
                <a:gd name="connsiteY4" fmla="*/ 0 h 6534"/>
                <a:gd name="connsiteX5" fmla="*/ 23067 w 19603"/>
                <a:gd name="connsiteY5" fmla="*/ 4182 h 6534"/>
                <a:gd name="connsiteX6" fmla="*/ 18884 w 19603"/>
                <a:gd name="connsiteY6" fmla="*/ 8364 h 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03" h="6534">
                  <a:moveTo>
                    <a:pt x="18884" y="8364"/>
                  </a:moveTo>
                  <a:lnTo>
                    <a:pt x="4182" y="8364"/>
                  </a:lnTo>
                  <a:cubicBezTo>
                    <a:pt x="1895" y="8364"/>
                    <a:pt x="0" y="6469"/>
                    <a:pt x="0" y="4182"/>
                  </a:cubicBezTo>
                  <a:cubicBezTo>
                    <a:pt x="0" y="1895"/>
                    <a:pt x="1895" y="0"/>
                    <a:pt x="4182" y="0"/>
                  </a:cubicBezTo>
                  <a:lnTo>
                    <a:pt x="18884" y="0"/>
                  </a:lnTo>
                  <a:cubicBezTo>
                    <a:pt x="21171" y="0"/>
                    <a:pt x="23067" y="1895"/>
                    <a:pt x="23067" y="4182"/>
                  </a:cubicBezTo>
                  <a:cubicBezTo>
                    <a:pt x="23067" y="6469"/>
                    <a:pt x="21171" y="8364"/>
                    <a:pt x="18884" y="8364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3944E8-FCDC-28B6-9DDA-D6C44A47DBD2}"/>
                </a:ext>
              </a:extLst>
            </p:cNvPr>
            <p:cNvSpPr/>
            <p:nvPr/>
          </p:nvSpPr>
          <p:spPr>
            <a:xfrm>
              <a:off x="9695732" y="1598630"/>
              <a:ext cx="6534" cy="19603"/>
            </a:xfrm>
            <a:custGeom>
              <a:avLst/>
              <a:gdLst>
                <a:gd name="connsiteX0" fmla="*/ 4182 w 6534"/>
                <a:gd name="connsiteY0" fmla="*/ 23066 h 19603"/>
                <a:gd name="connsiteX1" fmla="*/ 0 w 6534"/>
                <a:gd name="connsiteY1" fmla="*/ 18884 h 19603"/>
                <a:gd name="connsiteX2" fmla="*/ 0 w 6534"/>
                <a:gd name="connsiteY2" fmla="*/ 4182 h 19603"/>
                <a:gd name="connsiteX3" fmla="*/ 4182 w 6534"/>
                <a:gd name="connsiteY3" fmla="*/ 0 h 19603"/>
                <a:gd name="connsiteX4" fmla="*/ 8364 w 6534"/>
                <a:gd name="connsiteY4" fmla="*/ 4182 h 19603"/>
                <a:gd name="connsiteX5" fmla="*/ 8364 w 6534"/>
                <a:gd name="connsiteY5" fmla="*/ 18884 h 19603"/>
                <a:gd name="connsiteX6" fmla="*/ 4182 w 6534"/>
                <a:gd name="connsiteY6" fmla="*/ 23066 h 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" h="19603">
                  <a:moveTo>
                    <a:pt x="4182" y="23066"/>
                  </a:moveTo>
                  <a:cubicBezTo>
                    <a:pt x="1895" y="23066"/>
                    <a:pt x="0" y="21171"/>
                    <a:pt x="0" y="18884"/>
                  </a:cubicBezTo>
                  <a:lnTo>
                    <a:pt x="0" y="4182"/>
                  </a:lnTo>
                  <a:cubicBezTo>
                    <a:pt x="0" y="1895"/>
                    <a:pt x="1895" y="0"/>
                    <a:pt x="4182" y="0"/>
                  </a:cubicBezTo>
                  <a:cubicBezTo>
                    <a:pt x="6469" y="0"/>
                    <a:pt x="8364" y="1895"/>
                    <a:pt x="8364" y="4182"/>
                  </a:cubicBezTo>
                  <a:lnTo>
                    <a:pt x="8364" y="18884"/>
                  </a:lnTo>
                  <a:cubicBezTo>
                    <a:pt x="8364" y="21171"/>
                    <a:pt x="6534" y="23066"/>
                    <a:pt x="4182" y="23066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B7B605-E2F4-48A1-2E2D-3B63F1103E8D}"/>
                </a:ext>
              </a:extLst>
            </p:cNvPr>
            <p:cNvSpPr/>
            <p:nvPr/>
          </p:nvSpPr>
          <p:spPr>
            <a:xfrm>
              <a:off x="9700592" y="1496457"/>
              <a:ext cx="39206" cy="39206"/>
            </a:xfrm>
            <a:custGeom>
              <a:avLst/>
              <a:gdLst>
                <a:gd name="connsiteX0" fmla="*/ 20232 w 39206"/>
                <a:gd name="connsiteY0" fmla="*/ 40554 h 39206"/>
                <a:gd name="connsiteX1" fmla="*/ 8666 w 39206"/>
                <a:gd name="connsiteY1" fmla="*/ 36895 h 39206"/>
                <a:gd name="connsiteX2" fmla="*/ 302 w 39206"/>
                <a:gd name="connsiteY2" fmla="*/ 23826 h 39206"/>
                <a:gd name="connsiteX3" fmla="*/ 3634 w 39206"/>
                <a:gd name="connsiteY3" fmla="*/ 8666 h 39206"/>
                <a:gd name="connsiteX4" fmla="*/ 16703 w 39206"/>
                <a:gd name="connsiteY4" fmla="*/ 302 h 39206"/>
                <a:gd name="connsiteX5" fmla="*/ 31863 w 39206"/>
                <a:gd name="connsiteY5" fmla="*/ 3635 h 39206"/>
                <a:gd name="connsiteX6" fmla="*/ 40227 w 39206"/>
                <a:gd name="connsiteY6" fmla="*/ 16704 h 39206"/>
                <a:gd name="connsiteX7" fmla="*/ 36895 w 39206"/>
                <a:gd name="connsiteY7" fmla="*/ 31863 h 39206"/>
                <a:gd name="connsiteX8" fmla="*/ 23826 w 39206"/>
                <a:gd name="connsiteY8" fmla="*/ 40227 h 39206"/>
                <a:gd name="connsiteX9" fmla="*/ 20232 w 39206"/>
                <a:gd name="connsiteY9" fmla="*/ 40554 h 39206"/>
                <a:gd name="connsiteX10" fmla="*/ 20297 w 39206"/>
                <a:gd name="connsiteY10" fmla="*/ 8405 h 39206"/>
                <a:gd name="connsiteX11" fmla="*/ 18207 w 39206"/>
                <a:gd name="connsiteY11" fmla="*/ 8601 h 39206"/>
                <a:gd name="connsiteX12" fmla="*/ 10561 w 39206"/>
                <a:gd name="connsiteY12" fmla="*/ 13502 h 39206"/>
                <a:gd name="connsiteX13" fmla="*/ 8600 w 39206"/>
                <a:gd name="connsiteY13" fmla="*/ 22389 h 39206"/>
                <a:gd name="connsiteX14" fmla="*/ 13501 w 39206"/>
                <a:gd name="connsiteY14" fmla="*/ 30034 h 39206"/>
                <a:gd name="connsiteX15" fmla="*/ 22389 w 39206"/>
                <a:gd name="connsiteY15" fmla="*/ 31994 h 39206"/>
                <a:gd name="connsiteX16" fmla="*/ 30033 w 39206"/>
                <a:gd name="connsiteY16" fmla="*/ 27093 h 39206"/>
                <a:gd name="connsiteX17" fmla="*/ 31994 w 39206"/>
                <a:gd name="connsiteY17" fmla="*/ 18206 h 39206"/>
                <a:gd name="connsiteX18" fmla="*/ 27093 w 39206"/>
                <a:gd name="connsiteY18" fmla="*/ 10561 h 39206"/>
                <a:gd name="connsiteX19" fmla="*/ 20297 w 39206"/>
                <a:gd name="connsiteY19" fmla="*/ 8405 h 3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206" h="39206">
                  <a:moveTo>
                    <a:pt x="20232" y="40554"/>
                  </a:moveTo>
                  <a:cubicBezTo>
                    <a:pt x="16115" y="40554"/>
                    <a:pt x="12129" y="39313"/>
                    <a:pt x="8666" y="36895"/>
                  </a:cubicBezTo>
                  <a:cubicBezTo>
                    <a:pt x="4223" y="33824"/>
                    <a:pt x="1282" y="29184"/>
                    <a:pt x="302" y="23826"/>
                  </a:cubicBezTo>
                  <a:cubicBezTo>
                    <a:pt x="-613" y="18533"/>
                    <a:pt x="563" y="13110"/>
                    <a:pt x="3634" y="8666"/>
                  </a:cubicBezTo>
                  <a:cubicBezTo>
                    <a:pt x="6706" y="4223"/>
                    <a:pt x="11345" y="1282"/>
                    <a:pt x="16703" y="302"/>
                  </a:cubicBezTo>
                  <a:cubicBezTo>
                    <a:pt x="21996" y="-613"/>
                    <a:pt x="27419" y="564"/>
                    <a:pt x="31863" y="3635"/>
                  </a:cubicBezTo>
                  <a:cubicBezTo>
                    <a:pt x="36306" y="6706"/>
                    <a:pt x="39247" y="11411"/>
                    <a:pt x="40227" y="16704"/>
                  </a:cubicBezTo>
                  <a:cubicBezTo>
                    <a:pt x="41207" y="21996"/>
                    <a:pt x="39966" y="27420"/>
                    <a:pt x="36895" y="31863"/>
                  </a:cubicBezTo>
                  <a:cubicBezTo>
                    <a:pt x="33824" y="36307"/>
                    <a:pt x="29118" y="39247"/>
                    <a:pt x="23826" y="40227"/>
                  </a:cubicBezTo>
                  <a:cubicBezTo>
                    <a:pt x="22584" y="40423"/>
                    <a:pt x="21408" y="40554"/>
                    <a:pt x="20232" y="40554"/>
                  </a:cubicBezTo>
                  <a:close/>
                  <a:moveTo>
                    <a:pt x="20297" y="8405"/>
                  </a:moveTo>
                  <a:cubicBezTo>
                    <a:pt x="19579" y="8405"/>
                    <a:pt x="18925" y="8470"/>
                    <a:pt x="18207" y="8601"/>
                  </a:cubicBezTo>
                  <a:cubicBezTo>
                    <a:pt x="15069" y="9124"/>
                    <a:pt x="12325" y="10888"/>
                    <a:pt x="10561" y="13502"/>
                  </a:cubicBezTo>
                  <a:cubicBezTo>
                    <a:pt x="8797" y="16115"/>
                    <a:pt x="8078" y="19252"/>
                    <a:pt x="8600" y="22389"/>
                  </a:cubicBezTo>
                  <a:cubicBezTo>
                    <a:pt x="9124" y="25525"/>
                    <a:pt x="10888" y="28269"/>
                    <a:pt x="13501" y="30034"/>
                  </a:cubicBezTo>
                  <a:cubicBezTo>
                    <a:pt x="16115" y="31863"/>
                    <a:pt x="19251" y="32517"/>
                    <a:pt x="22389" y="31994"/>
                  </a:cubicBezTo>
                  <a:cubicBezTo>
                    <a:pt x="25525" y="31471"/>
                    <a:pt x="28269" y="29707"/>
                    <a:pt x="30033" y="27093"/>
                  </a:cubicBezTo>
                  <a:cubicBezTo>
                    <a:pt x="31798" y="24480"/>
                    <a:pt x="32582" y="21343"/>
                    <a:pt x="31994" y="18206"/>
                  </a:cubicBezTo>
                  <a:cubicBezTo>
                    <a:pt x="31471" y="15070"/>
                    <a:pt x="29707" y="12326"/>
                    <a:pt x="27093" y="10561"/>
                  </a:cubicBezTo>
                  <a:cubicBezTo>
                    <a:pt x="25067" y="9124"/>
                    <a:pt x="22715" y="8405"/>
                    <a:pt x="20297" y="8405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3BCB15-28B1-5928-967B-BF8722433A02}"/>
                </a:ext>
              </a:extLst>
            </p:cNvPr>
            <p:cNvSpPr/>
            <p:nvPr/>
          </p:nvSpPr>
          <p:spPr>
            <a:xfrm>
              <a:off x="9820228" y="1462796"/>
              <a:ext cx="13069" cy="13069"/>
            </a:xfrm>
            <a:custGeom>
              <a:avLst/>
              <a:gdLst>
                <a:gd name="connsiteX0" fmla="*/ 14556 w 13068"/>
                <a:gd name="connsiteY0" fmla="*/ 18737 h 13068"/>
                <a:gd name="connsiteX1" fmla="*/ 11615 w 13068"/>
                <a:gd name="connsiteY1" fmla="*/ 17496 h 13068"/>
                <a:gd name="connsiteX2" fmla="*/ 1225 w 13068"/>
                <a:gd name="connsiteY2" fmla="*/ 7106 h 13068"/>
                <a:gd name="connsiteX3" fmla="*/ 1225 w 13068"/>
                <a:gd name="connsiteY3" fmla="*/ 1225 h 13068"/>
                <a:gd name="connsiteX4" fmla="*/ 7106 w 13068"/>
                <a:gd name="connsiteY4" fmla="*/ 1225 h 13068"/>
                <a:gd name="connsiteX5" fmla="*/ 17496 w 13068"/>
                <a:gd name="connsiteY5" fmla="*/ 11615 h 13068"/>
                <a:gd name="connsiteX6" fmla="*/ 17496 w 13068"/>
                <a:gd name="connsiteY6" fmla="*/ 17496 h 13068"/>
                <a:gd name="connsiteX7" fmla="*/ 14556 w 13068"/>
                <a:gd name="connsiteY7" fmla="*/ 18737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68" h="13068">
                  <a:moveTo>
                    <a:pt x="14556" y="18737"/>
                  </a:moveTo>
                  <a:cubicBezTo>
                    <a:pt x="13510" y="18737"/>
                    <a:pt x="12399" y="18345"/>
                    <a:pt x="11615" y="17496"/>
                  </a:cubicBezTo>
                  <a:lnTo>
                    <a:pt x="1225" y="7106"/>
                  </a:lnTo>
                  <a:cubicBezTo>
                    <a:pt x="-408" y="5473"/>
                    <a:pt x="-408" y="2859"/>
                    <a:pt x="1225" y="1225"/>
                  </a:cubicBezTo>
                  <a:cubicBezTo>
                    <a:pt x="2859" y="-408"/>
                    <a:pt x="5473" y="-408"/>
                    <a:pt x="7106" y="1225"/>
                  </a:cubicBezTo>
                  <a:lnTo>
                    <a:pt x="17496" y="11615"/>
                  </a:lnTo>
                  <a:cubicBezTo>
                    <a:pt x="19129" y="13248"/>
                    <a:pt x="19129" y="15862"/>
                    <a:pt x="17496" y="17496"/>
                  </a:cubicBezTo>
                  <a:cubicBezTo>
                    <a:pt x="16712" y="18345"/>
                    <a:pt x="15601" y="18737"/>
                    <a:pt x="14556" y="18737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4D5CDA-A963-CB30-62F5-6F75DDD09DE5}"/>
                </a:ext>
              </a:extLst>
            </p:cNvPr>
            <p:cNvSpPr/>
            <p:nvPr/>
          </p:nvSpPr>
          <p:spPr>
            <a:xfrm>
              <a:off x="9820228" y="1462796"/>
              <a:ext cx="13069" cy="13069"/>
            </a:xfrm>
            <a:custGeom>
              <a:avLst/>
              <a:gdLst>
                <a:gd name="connsiteX0" fmla="*/ 4165 w 13068"/>
                <a:gd name="connsiteY0" fmla="*/ 18737 h 13068"/>
                <a:gd name="connsiteX1" fmla="*/ 1225 w 13068"/>
                <a:gd name="connsiteY1" fmla="*/ 17496 h 13068"/>
                <a:gd name="connsiteX2" fmla="*/ 1225 w 13068"/>
                <a:gd name="connsiteY2" fmla="*/ 11615 h 13068"/>
                <a:gd name="connsiteX3" fmla="*/ 11615 w 13068"/>
                <a:gd name="connsiteY3" fmla="*/ 1225 h 13068"/>
                <a:gd name="connsiteX4" fmla="*/ 17496 w 13068"/>
                <a:gd name="connsiteY4" fmla="*/ 1225 h 13068"/>
                <a:gd name="connsiteX5" fmla="*/ 17496 w 13068"/>
                <a:gd name="connsiteY5" fmla="*/ 7106 h 13068"/>
                <a:gd name="connsiteX6" fmla="*/ 7106 w 13068"/>
                <a:gd name="connsiteY6" fmla="*/ 17496 h 13068"/>
                <a:gd name="connsiteX7" fmla="*/ 4165 w 13068"/>
                <a:gd name="connsiteY7" fmla="*/ 18737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68" h="13068">
                  <a:moveTo>
                    <a:pt x="4165" y="18737"/>
                  </a:moveTo>
                  <a:cubicBezTo>
                    <a:pt x="3120" y="18737"/>
                    <a:pt x="2009" y="18345"/>
                    <a:pt x="1225" y="17496"/>
                  </a:cubicBezTo>
                  <a:cubicBezTo>
                    <a:pt x="-408" y="15862"/>
                    <a:pt x="-408" y="13248"/>
                    <a:pt x="1225" y="11615"/>
                  </a:cubicBezTo>
                  <a:lnTo>
                    <a:pt x="11615" y="1225"/>
                  </a:lnTo>
                  <a:cubicBezTo>
                    <a:pt x="13248" y="-408"/>
                    <a:pt x="15862" y="-408"/>
                    <a:pt x="17496" y="1225"/>
                  </a:cubicBezTo>
                  <a:cubicBezTo>
                    <a:pt x="19129" y="2859"/>
                    <a:pt x="19129" y="5473"/>
                    <a:pt x="17496" y="7106"/>
                  </a:cubicBezTo>
                  <a:lnTo>
                    <a:pt x="7106" y="17496"/>
                  </a:lnTo>
                  <a:cubicBezTo>
                    <a:pt x="6257" y="18345"/>
                    <a:pt x="5211" y="18737"/>
                    <a:pt x="4165" y="18737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4547A4-D47C-A022-7BE8-6A7B76E0C467}"/>
                </a:ext>
              </a:extLst>
            </p:cNvPr>
            <p:cNvSpPr/>
            <p:nvPr/>
          </p:nvSpPr>
          <p:spPr>
            <a:xfrm>
              <a:off x="9925481" y="1471863"/>
              <a:ext cx="26138" cy="26138"/>
            </a:xfrm>
            <a:custGeom>
              <a:avLst/>
              <a:gdLst>
                <a:gd name="connsiteX0" fmla="*/ 14245 w 26137"/>
                <a:gd name="connsiteY0" fmla="*/ 28490 h 26137"/>
                <a:gd name="connsiteX1" fmla="*/ 0 w 26137"/>
                <a:gd name="connsiteY1" fmla="*/ 14245 h 26137"/>
                <a:gd name="connsiteX2" fmla="*/ 14245 w 26137"/>
                <a:gd name="connsiteY2" fmla="*/ 0 h 26137"/>
                <a:gd name="connsiteX3" fmla="*/ 28490 w 26137"/>
                <a:gd name="connsiteY3" fmla="*/ 14245 h 26137"/>
                <a:gd name="connsiteX4" fmla="*/ 14245 w 26137"/>
                <a:gd name="connsiteY4" fmla="*/ 28490 h 26137"/>
                <a:gd name="connsiteX5" fmla="*/ 14245 w 26137"/>
                <a:gd name="connsiteY5" fmla="*/ 8299 h 26137"/>
                <a:gd name="connsiteX6" fmla="*/ 8363 w 26137"/>
                <a:gd name="connsiteY6" fmla="*/ 14180 h 26137"/>
                <a:gd name="connsiteX7" fmla="*/ 14245 w 26137"/>
                <a:gd name="connsiteY7" fmla="*/ 20061 h 26137"/>
                <a:gd name="connsiteX8" fmla="*/ 20126 w 26137"/>
                <a:gd name="connsiteY8" fmla="*/ 14180 h 26137"/>
                <a:gd name="connsiteX9" fmla="*/ 14245 w 26137"/>
                <a:gd name="connsiteY9" fmla="*/ 8299 h 2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37" h="26137">
                  <a:moveTo>
                    <a:pt x="14245" y="28490"/>
                  </a:moveTo>
                  <a:cubicBezTo>
                    <a:pt x="6404" y="28490"/>
                    <a:pt x="0" y="22086"/>
                    <a:pt x="0" y="14245"/>
                  </a:cubicBezTo>
                  <a:cubicBezTo>
                    <a:pt x="0" y="6404"/>
                    <a:pt x="6404" y="0"/>
                    <a:pt x="14245" y="0"/>
                  </a:cubicBezTo>
                  <a:cubicBezTo>
                    <a:pt x="22086" y="0"/>
                    <a:pt x="28490" y="6404"/>
                    <a:pt x="28490" y="14245"/>
                  </a:cubicBezTo>
                  <a:cubicBezTo>
                    <a:pt x="28490" y="22086"/>
                    <a:pt x="22086" y="28490"/>
                    <a:pt x="14245" y="28490"/>
                  </a:cubicBezTo>
                  <a:close/>
                  <a:moveTo>
                    <a:pt x="14245" y="8299"/>
                  </a:moveTo>
                  <a:cubicBezTo>
                    <a:pt x="10977" y="8299"/>
                    <a:pt x="8363" y="10978"/>
                    <a:pt x="8363" y="14180"/>
                  </a:cubicBezTo>
                  <a:cubicBezTo>
                    <a:pt x="8363" y="17381"/>
                    <a:pt x="11043" y="20061"/>
                    <a:pt x="14245" y="20061"/>
                  </a:cubicBezTo>
                  <a:cubicBezTo>
                    <a:pt x="17446" y="20061"/>
                    <a:pt x="20126" y="17381"/>
                    <a:pt x="20126" y="14180"/>
                  </a:cubicBezTo>
                  <a:cubicBezTo>
                    <a:pt x="20126" y="10978"/>
                    <a:pt x="17446" y="8299"/>
                    <a:pt x="14245" y="8299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9F0B61-15F5-4DCF-0C3A-B80DCB3DB63A}"/>
                </a:ext>
              </a:extLst>
            </p:cNvPr>
            <p:cNvSpPr/>
            <p:nvPr/>
          </p:nvSpPr>
          <p:spPr>
            <a:xfrm>
              <a:off x="9969327" y="1572492"/>
              <a:ext cx="26138" cy="6534"/>
            </a:xfrm>
            <a:custGeom>
              <a:avLst/>
              <a:gdLst>
                <a:gd name="connsiteX0" fmla="*/ 25811 w 26137"/>
                <a:gd name="connsiteY0" fmla="*/ 8364 h 6534"/>
                <a:gd name="connsiteX1" fmla="*/ 4182 w 26137"/>
                <a:gd name="connsiteY1" fmla="*/ 8364 h 6534"/>
                <a:gd name="connsiteX2" fmla="*/ 0 w 26137"/>
                <a:gd name="connsiteY2" fmla="*/ 4182 h 6534"/>
                <a:gd name="connsiteX3" fmla="*/ 4182 w 26137"/>
                <a:gd name="connsiteY3" fmla="*/ 0 h 6534"/>
                <a:gd name="connsiteX4" fmla="*/ 25811 w 26137"/>
                <a:gd name="connsiteY4" fmla="*/ 0 h 6534"/>
                <a:gd name="connsiteX5" fmla="*/ 29993 w 26137"/>
                <a:gd name="connsiteY5" fmla="*/ 4182 h 6534"/>
                <a:gd name="connsiteX6" fmla="*/ 25811 w 26137"/>
                <a:gd name="connsiteY6" fmla="*/ 8364 h 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37" h="6534">
                  <a:moveTo>
                    <a:pt x="25811" y="8364"/>
                  </a:moveTo>
                  <a:lnTo>
                    <a:pt x="4182" y="8364"/>
                  </a:lnTo>
                  <a:cubicBezTo>
                    <a:pt x="1895" y="8364"/>
                    <a:pt x="0" y="6469"/>
                    <a:pt x="0" y="4182"/>
                  </a:cubicBezTo>
                  <a:cubicBezTo>
                    <a:pt x="0" y="1895"/>
                    <a:pt x="1895" y="0"/>
                    <a:pt x="4182" y="0"/>
                  </a:cubicBezTo>
                  <a:lnTo>
                    <a:pt x="25811" y="0"/>
                  </a:lnTo>
                  <a:cubicBezTo>
                    <a:pt x="28098" y="0"/>
                    <a:pt x="29993" y="1895"/>
                    <a:pt x="29993" y="4182"/>
                  </a:cubicBezTo>
                  <a:cubicBezTo>
                    <a:pt x="29993" y="6469"/>
                    <a:pt x="28098" y="8364"/>
                    <a:pt x="25811" y="8364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19CFE7E-F125-9E1B-F185-59CAB6F5AF7D}"/>
                </a:ext>
              </a:extLst>
            </p:cNvPr>
            <p:cNvSpPr/>
            <p:nvPr/>
          </p:nvSpPr>
          <p:spPr>
            <a:xfrm>
              <a:off x="9980109" y="1561711"/>
              <a:ext cx="6534" cy="26138"/>
            </a:xfrm>
            <a:custGeom>
              <a:avLst/>
              <a:gdLst>
                <a:gd name="connsiteX0" fmla="*/ 4182 w 6534"/>
                <a:gd name="connsiteY0" fmla="*/ 29993 h 26137"/>
                <a:gd name="connsiteX1" fmla="*/ 0 w 6534"/>
                <a:gd name="connsiteY1" fmla="*/ 25811 h 26137"/>
                <a:gd name="connsiteX2" fmla="*/ 0 w 6534"/>
                <a:gd name="connsiteY2" fmla="*/ 4182 h 26137"/>
                <a:gd name="connsiteX3" fmla="*/ 4182 w 6534"/>
                <a:gd name="connsiteY3" fmla="*/ 0 h 26137"/>
                <a:gd name="connsiteX4" fmla="*/ 8363 w 6534"/>
                <a:gd name="connsiteY4" fmla="*/ 4182 h 26137"/>
                <a:gd name="connsiteX5" fmla="*/ 8363 w 6534"/>
                <a:gd name="connsiteY5" fmla="*/ 25811 h 26137"/>
                <a:gd name="connsiteX6" fmla="*/ 4182 w 6534"/>
                <a:gd name="connsiteY6" fmla="*/ 29993 h 2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4" h="26137">
                  <a:moveTo>
                    <a:pt x="4182" y="29993"/>
                  </a:moveTo>
                  <a:cubicBezTo>
                    <a:pt x="1894" y="29993"/>
                    <a:pt x="0" y="28098"/>
                    <a:pt x="0" y="25811"/>
                  </a:cubicBezTo>
                  <a:lnTo>
                    <a:pt x="0" y="4182"/>
                  </a:lnTo>
                  <a:cubicBezTo>
                    <a:pt x="0" y="1895"/>
                    <a:pt x="1894" y="0"/>
                    <a:pt x="4182" y="0"/>
                  </a:cubicBezTo>
                  <a:cubicBezTo>
                    <a:pt x="6469" y="0"/>
                    <a:pt x="8363" y="1895"/>
                    <a:pt x="8363" y="4182"/>
                  </a:cubicBezTo>
                  <a:lnTo>
                    <a:pt x="8363" y="25811"/>
                  </a:lnTo>
                  <a:cubicBezTo>
                    <a:pt x="8363" y="28098"/>
                    <a:pt x="6534" y="29993"/>
                    <a:pt x="4182" y="29993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3E7D82-532B-957D-4F26-513951091A73}"/>
                </a:ext>
              </a:extLst>
            </p:cNvPr>
            <p:cNvSpPr/>
            <p:nvPr/>
          </p:nvSpPr>
          <p:spPr>
            <a:xfrm>
              <a:off x="9805509" y="1565174"/>
              <a:ext cx="78413" cy="78413"/>
            </a:xfrm>
            <a:custGeom>
              <a:avLst/>
              <a:gdLst>
                <a:gd name="connsiteX0" fmla="*/ 39403 w 78412"/>
                <a:gd name="connsiteY0" fmla="*/ 78870 h 78412"/>
                <a:gd name="connsiteX1" fmla="*/ 0 w 78412"/>
                <a:gd name="connsiteY1" fmla="*/ 39402 h 78412"/>
                <a:gd name="connsiteX2" fmla="*/ 3333 w 78412"/>
                <a:gd name="connsiteY2" fmla="*/ 23458 h 78412"/>
                <a:gd name="connsiteX3" fmla="*/ 8887 w 78412"/>
                <a:gd name="connsiteY3" fmla="*/ 21367 h 78412"/>
                <a:gd name="connsiteX4" fmla="*/ 11044 w 78412"/>
                <a:gd name="connsiteY4" fmla="*/ 23655 h 78412"/>
                <a:gd name="connsiteX5" fmla="*/ 10978 w 78412"/>
                <a:gd name="connsiteY5" fmla="*/ 26856 h 78412"/>
                <a:gd name="connsiteX6" fmla="*/ 8364 w 78412"/>
                <a:gd name="connsiteY6" fmla="*/ 39402 h 78412"/>
                <a:gd name="connsiteX7" fmla="*/ 39403 w 78412"/>
                <a:gd name="connsiteY7" fmla="*/ 70506 h 78412"/>
                <a:gd name="connsiteX8" fmla="*/ 70441 w 78412"/>
                <a:gd name="connsiteY8" fmla="*/ 39402 h 78412"/>
                <a:gd name="connsiteX9" fmla="*/ 39403 w 78412"/>
                <a:gd name="connsiteY9" fmla="*/ 8364 h 78412"/>
                <a:gd name="connsiteX10" fmla="*/ 17185 w 78412"/>
                <a:gd name="connsiteY10" fmla="*/ 17774 h 78412"/>
                <a:gd name="connsiteX11" fmla="*/ 11240 w 78412"/>
                <a:gd name="connsiteY11" fmla="*/ 17839 h 78412"/>
                <a:gd name="connsiteX12" fmla="*/ 9998 w 78412"/>
                <a:gd name="connsiteY12" fmla="*/ 14898 h 78412"/>
                <a:gd name="connsiteX13" fmla="*/ 11174 w 78412"/>
                <a:gd name="connsiteY13" fmla="*/ 11893 h 78412"/>
                <a:gd name="connsiteX14" fmla="*/ 39403 w 78412"/>
                <a:gd name="connsiteY14" fmla="*/ 0 h 78412"/>
                <a:gd name="connsiteX15" fmla="*/ 78805 w 78412"/>
                <a:gd name="connsiteY15" fmla="*/ 39402 h 78412"/>
                <a:gd name="connsiteX16" fmla="*/ 39403 w 78412"/>
                <a:gd name="connsiteY16" fmla="*/ 78870 h 7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412" h="78412">
                  <a:moveTo>
                    <a:pt x="39403" y="78870"/>
                  </a:moveTo>
                  <a:cubicBezTo>
                    <a:pt x="17709" y="78870"/>
                    <a:pt x="0" y="61162"/>
                    <a:pt x="0" y="39402"/>
                  </a:cubicBezTo>
                  <a:cubicBezTo>
                    <a:pt x="0" y="33848"/>
                    <a:pt x="1111" y="28490"/>
                    <a:pt x="3333" y="23458"/>
                  </a:cubicBezTo>
                  <a:cubicBezTo>
                    <a:pt x="4248" y="21433"/>
                    <a:pt x="6796" y="20453"/>
                    <a:pt x="8887" y="21367"/>
                  </a:cubicBezTo>
                  <a:cubicBezTo>
                    <a:pt x="9867" y="21760"/>
                    <a:pt x="10651" y="22609"/>
                    <a:pt x="11044" y="23655"/>
                  </a:cubicBezTo>
                  <a:cubicBezTo>
                    <a:pt x="11501" y="24700"/>
                    <a:pt x="11435" y="25811"/>
                    <a:pt x="10978" y="26856"/>
                  </a:cubicBezTo>
                  <a:cubicBezTo>
                    <a:pt x="9214" y="30777"/>
                    <a:pt x="8364" y="35024"/>
                    <a:pt x="8364" y="39402"/>
                  </a:cubicBezTo>
                  <a:cubicBezTo>
                    <a:pt x="8364" y="56523"/>
                    <a:pt x="22348" y="70441"/>
                    <a:pt x="39403" y="70506"/>
                  </a:cubicBezTo>
                  <a:cubicBezTo>
                    <a:pt x="56523" y="70441"/>
                    <a:pt x="70441" y="56523"/>
                    <a:pt x="70441" y="39402"/>
                  </a:cubicBezTo>
                  <a:cubicBezTo>
                    <a:pt x="70441" y="22348"/>
                    <a:pt x="56523" y="8429"/>
                    <a:pt x="39403" y="8364"/>
                  </a:cubicBezTo>
                  <a:cubicBezTo>
                    <a:pt x="30974" y="8364"/>
                    <a:pt x="23067" y="11697"/>
                    <a:pt x="17185" y="17774"/>
                  </a:cubicBezTo>
                  <a:cubicBezTo>
                    <a:pt x="15617" y="19342"/>
                    <a:pt x="12873" y="19342"/>
                    <a:pt x="11240" y="17839"/>
                  </a:cubicBezTo>
                  <a:cubicBezTo>
                    <a:pt x="10456" y="17055"/>
                    <a:pt x="9998" y="16009"/>
                    <a:pt x="9998" y="14898"/>
                  </a:cubicBezTo>
                  <a:cubicBezTo>
                    <a:pt x="9998" y="13788"/>
                    <a:pt x="10390" y="12677"/>
                    <a:pt x="11174" y="11893"/>
                  </a:cubicBezTo>
                  <a:cubicBezTo>
                    <a:pt x="18689" y="4247"/>
                    <a:pt x="28686" y="0"/>
                    <a:pt x="39403" y="0"/>
                  </a:cubicBezTo>
                  <a:cubicBezTo>
                    <a:pt x="61163" y="0"/>
                    <a:pt x="78805" y="17708"/>
                    <a:pt x="78805" y="39402"/>
                  </a:cubicBezTo>
                  <a:cubicBezTo>
                    <a:pt x="78805" y="61162"/>
                    <a:pt x="61163" y="78870"/>
                    <a:pt x="39403" y="78870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A5840FE-2B0F-EFDE-93A3-FC07A7A609EA}"/>
                </a:ext>
              </a:extLst>
            </p:cNvPr>
            <p:cNvSpPr/>
            <p:nvPr/>
          </p:nvSpPr>
          <p:spPr>
            <a:xfrm>
              <a:off x="9741342" y="1501071"/>
              <a:ext cx="202566" cy="111085"/>
            </a:xfrm>
            <a:custGeom>
              <a:avLst/>
              <a:gdLst>
                <a:gd name="connsiteX0" fmla="*/ 202501 w 202566"/>
                <a:gd name="connsiteY0" fmla="*/ 116900 h 111084"/>
                <a:gd name="connsiteX1" fmla="*/ 202175 w 202566"/>
                <a:gd name="connsiteY1" fmla="*/ 116900 h 111084"/>
                <a:gd name="connsiteX2" fmla="*/ 198384 w 202566"/>
                <a:gd name="connsiteY2" fmla="*/ 112392 h 111084"/>
                <a:gd name="connsiteX3" fmla="*/ 198580 w 202566"/>
                <a:gd name="connsiteY3" fmla="*/ 109778 h 111084"/>
                <a:gd name="connsiteX4" fmla="*/ 198580 w 202566"/>
                <a:gd name="connsiteY4" fmla="*/ 109647 h 111084"/>
                <a:gd name="connsiteX5" fmla="*/ 198777 w 202566"/>
                <a:gd name="connsiteY5" fmla="*/ 103505 h 111084"/>
                <a:gd name="connsiteX6" fmla="*/ 140816 w 202566"/>
                <a:gd name="connsiteY6" fmla="*/ 15879 h 111084"/>
                <a:gd name="connsiteX7" fmla="*/ 138529 w 202566"/>
                <a:gd name="connsiteY7" fmla="*/ 13592 h 111084"/>
                <a:gd name="connsiteX8" fmla="*/ 138594 w 202566"/>
                <a:gd name="connsiteY8" fmla="*/ 10390 h 111084"/>
                <a:gd name="connsiteX9" fmla="*/ 144084 w 202566"/>
                <a:gd name="connsiteY9" fmla="*/ 8168 h 111084"/>
                <a:gd name="connsiteX10" fmla="*/ 207140 w 202566"/>
                <a:gd name="connsiteY10" fmla="*/ 103505 h 111084"/>
                <a:gd name="connsiteX11" fmla="*/ 206879 w 202566"/>
                <a:gd name="connsiteY11" fmla="*/ 110301 h 111084"/>
                <a:gd name="connsiteX12" fmla="*/ 206879 w 202566"/>
                <a:gd name="connsiteY12" fmla="*/ 110562 h 111084"/>
                <a:gd name="connsiteX13" fmla="*/ 206748 w 202566"/>
                <a:gd name="connsiteY13" fmla="*/ 112392 h 111084"/>
                <a:gd name="connsiteX14" fmla="*/ 206683 w 202566"/>
                <a:gd name="connsiteY14" fmla="*/ 113110 h 111084"/>
                <a:gd name="connsiteX15" fmla="*/ 202501 w 202566"/>
                <a:gd name="connsiteY15" fmla="*/ 116900 h 111084"/>
                <a:gd name="connsiteX16" fmla="*/ 4639 w 202566"/>
                <a:gd name="connsiteY16" fmla="*/ 116900 h 111084"/>
                <a:gd name="connsiteX17" fmla="*/ 457 w 202566"/>
                <a:gd name="connsiteY17" fmla="*/ 113110 h 111084"/>
                <a:gd name="connsiteX18" fmla="*/ 262 w 202566"/>
                <a:gd name="connsiteY18" fmla="*/ 110366 h 111084"/>
                <a:gd name="connsiteX19" fmla="*/ 262 w 202566"/>
                <a:gd name="connsiteY19" fmla="*/ 110301 h 111084"/>
                <a:gd name="connsiteX20" fmla="*/ 0 w 202566"/>
                <a:gd name="connsiteY20" fmla="*/ 103505 h 111084"/>
                <a:gd name="connsiteX21" fmla="*/ 103570 w 202566"/>
                <a:gd name="connsiteY21" fmla="*/ 0 h 111084"/>
                <a:gd name="connsiteX22" fmla="*/ 131734 w 202566"/>
                <a:gd name="connsiteY22" fmla="*/ 3855 h 111084"/>
                <a:gd name="connsiteX23" fmla="*/ 131930 w 202566"/>
                <a:gd name="connsiteY23" fmla="*/ 3921 h 111084"/>
                <a:gd name="connsiteX24" fmla="*/ 134217 w 202566"/>
                <a:gd name="connsiteY24" fmla="*/ 5816 h 111084"/>
                <a:gd name="connsiteX25" fmla="*/ 134608 w 202566"/>
                <a:gd name="connsiteY25" fmla="*/ 9017 h 111084"/>
                <a:gd name="connsiteX26" fmla="*/ 129447 w 202566"/>
                <a:gd name="connsiteY26" fmla="*/ 11893 h 111084"/>
                <a:gd name="connsiteX27" fmla="*/ 103570 w 202566"/>
                <a:gd name="connsiteY27" fmla="*/ 8364 h 111084"/>
                <a:gd name="connsiteX28" fmla="*/ 8364 w 202566"/>
                <a:gd name="connsiteY28" fmla="*/ 103505 h 111084"/>
                <a:gd name="connsiteX29" fmla="*/ 8560 w 202566"/>
                <a:gd name="connsiteY29" fmla="*/ 109647 h 111084"/>
                <a:gd name="connsiteX30" fmla="*/ 8625 w 202566"/>
                <a:gd name="connsiteY30" fmla="*/ 109778 h 111084"/>
                <a:gd name="connsiteX31" fmla="*/ 8756 w 202566"/>
                <a:gd name="connsiteY31" fmla="*/ 111999 h 111084"/>
                <a:gd name="connsiteX32" fmla="*/ 8821 w 202566"/>
                <a:gd name="connsiteY32" fmla="*/ 112392 h 111084"/>
                <a:gd name="connsiteX33" fmla="*/ 7841 w 202566"/>
                <a:gd name="connsiteY33" fmla="*/ 115397 h 111084"/>
                <a:gd name="connsiteX34" fmla="*/ 4966 w 202566"/>
                <a:gd name="connsiteY34" fmla="*/ 116900 h 111084"/>
                <a:gd name="connsiteX35" fmla="*/ 4639 w 202566"/>
                <a:gd name="connsiteY35" fmla="*/ 116900 h 11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2566" h="111084">
                  <a:moveTo>
                    <a:pt x="202501" y="116900"/>
                  </a:moveTo>
                  <a:cubicBezTo>
                    <a:pt x="202370" y="116900"/>
                    <a:pt x="202305" y="116900"/>
                    <a:pt x="202175" y="116900"/>
                  </a:cubicBezTo>
                  <a:cubicBezTo>
                    <a:pt x="199887" y="116704"/>
                    <a:pt x="198188" y="114679"/>
                    <a:pt x="198384" y="112392"/>
                  </a:cubicBezTo>
                  <a:cubicBezTo>
                    <a:pt x="198449" y="111346"/>
                    <a:pt x="198515" y="110562"/>
                    <a:pt x="198580" y="109778"/>
                  </a:cubicBezTo>
                  <a:lnTo>
                    <a:pt x="198580" y="109647"/>
                  </a:lnTo>
                  <a:cubicBezTo>
                    <a:pt x="198711" y="107883"/>
                    <a:pt x="198777" y="105923"/>
                    <a:pt x="198777" y="103505"/>
                  </a:cubicBezTo>
                  <a:cubicBezTo>
                    <a:pt x="198777" y="65279"/>
                    <a:pt x="176037" y="30842"/>
                    <a:pt x="140816" y="15879"/>
                  </a:cubicBezTo>
                  <a:cubicBezTo>
                    <a:pt x="139771" y="15421"/>
                    <a:pt x="138921" y="14637"/>
                    <a:pt x="138529" y="13592"/>
                  </a:cubicBezTo>
                  <a:cubicBezTo>
                    <a:pt x="138137" y="12546"/>
                    <a:pt x="138137" y="11435"/>
                    <a:pt x="138594" y="10390"/>
                  </a:cubicBezTo>
                  <a:cubicBezTo>
                    <a:pt x="139444" y="8364"/>
                    <a:pt x="141927" y="7319"/>
                    <a:pt x="144084" y="8168"/>
                  </a:cubicBezTo>
                  <a:cubicBezTo>
                    <a:pt x="182375" y="24504"/>
                    <a:pt x="207140" y="61881"/>
                    <a:pt x="207140" y="103505"/>
                  </a:cubicBezTo>
                  <a:cubicBezTo>
                    <a:pt x="207140" y="105923"/>
                    <a:pt x="207075" y="108079"/>
                    <a:pt x="206879" y="110301"/>
                  </a:cubicBezTo>
                  <a:lnTo>
                    <a:pt x="206879" y="110562"/>
                  </a:lnTo>
                  <a:cubicBezTo>
                    <a:pt x="206814" y="111215"/>
                    <a:pt x="206814" y="111803"/>
                    <a:pt x="206748" y="112392"/>
                  </a:cubicBezTo>
                  <a:lnTo>
                    <a:pt x="206683" y="113110"/>
                  </a:lnTo>
                  <a:cubicBezTo>
                    <a:pt x="206487" y="115267"/>
                    <a:pt x="204657" y="116900"/>
                    <a:pt x="202501" y="116900"/>
                  </a:cubicBezTo>
                  <a:close/>
                  <a:moveTo>
                    <a:pt x="4639" y="116900"/>
                  </a:moveTo>
                  <a:cubicBezTo>
                    <a:pt x="2418" y="116900"/>
                    <a:pt x="653" y="115267"/>
                    <a:pt x="457" y="113110"/>
                  </a:cubicBezTo>
                  <a:cubicBezTo>
                    <a:pt x="392" y="112392"/>
                    <a:pt x="327" y="111477"/>
                    <a:pt x="262" y="110366"/>
                  </a:cubicBezTo>
                  <a:lnTo>
                    <a:pt x="262" y="110301"/>
                  </a:lnTo>
                  <a:cubicBezTo>
                    <a:pt x="65" y="108210"/>
                    <a:pt x="0" y="105988"/>
                    <a:pt x="0" y="103505"/>
                  </a:cubicBezTo>
                  <a:cubicBezTo>
                    <a:pt x="0" y="46460"/>
                    <a:pt x="46459" y="0"/>
                    <a:pt x="103570" y="0"/>
                  </a:cubicBezTo>
                  <a:cubicBezTo>
                    <a:pt x="113111" y="0"/>
                    <a:pt x="122585" y="1307"/>
                    <a:pt x="131734" y="3855"/>
                  </a:cubicBezTo>
                  <a:lnTo>
                    <a:pt x="131930" y="3921"/>
                  </a:lnTo>
                  <a:cubicBezTo>
                    <a:pt x="132909" y="4247"/>
                    <a:pt x="133693" y="4901"/>
                    <a:pt x="134217" y="5816"/>
                  </a:cubicBezTo>
                  <a:cubicBezTo>
                    <a:pt x="134805" y="6796"/>
                    <a:pt x="134935" y="7907"/>
                    <a:pt x="134608" y="9017"/>
                  </a:cubicBezTo>
                  <a:cubicBezTo>
                    <a:pt x="134020" y="11174"/>
                    <a:pt x="131668" y="12546"/>
                    <a:pt x="129447" y="11893"/>
                  </a:cubicBezTo>
                  <a:cubicBezTo>
                    <a:pt x="121017" y="9540"/>
                    <a:pt x="112327" y="8364"/>
                    <a:pt x="103570" y="8364"/>
                  </a:cubicBezTo>
                  <a:cubicBezTo>
                    <a:pt x="51164" y="8429"/>
                    <a:pt x="8495" y="51164"/>
                    <a:pt x="8364" y="103505"/>
                  </a:cubicBezTo>
                  <a:cubicBezTo>
                    <a:pt x="8364" y="105923"/>
                    <a:pt x="8430" y="107817"/>
                    <a:pt x="8560" y="109647"/>
                  </a:cubicBezTo>
                  <a:lnTo>
                    <a:pt x="8625" y="109778"/>
                  </a:lnTo>
                  <a:cubicBezTo>
                    <a:pt x="8625" y="110497"/>
                    <a:pt x="8690" y="111215"/>
                    <a:pt x="8756" y="111999"/>
                  </a:cubicBezTo>
                  <a:lnTo>
                    <a:pt x="8821" y="112392"/>
                  </a:lnTo>
                  <a:cubicBezTo>
                    <a:pt x="8887" y="113502"/>
                    <a:pt x="8560" y="114548"/>
                    <a:pt x="7841" y="115397"/>
                  </a:cubicBezTo>
                  <a:cubicBezTo>
                    <a:pt x="7122" y="116312"/>
                    <a:pt x="6077" y="116835"/>
                    <a:pt x="4966" y="116900"/>
                  </a:cubicBezTo>
                  <a:cubicBezTo>
                    <a:pt x="4835" y="116900"/>
                    <a:pt x="4705" y="116900"/>
                    <a:pt x="4639" y="116900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0F9CB03-3B16-148D-4EDC-5835C141FAE6}"/>
                </a:ext>
              </a:extLst>
            </p:cNvPr>
            <p:cNvSpPr/>
            <p:nvPr/>
          </p:nvSpPr>
          <p:spPr>
            <a:xfrm>
              <a:off x="9741342" y="1600460"/>
              <a:ext cx="202566" cy="189497"/>
            </a:xfrm>
            <a:custGeom>
              <a:avLst/>
              <a:gdLst>
                <a:gd name="connsiteX0" fmla="*/ 103570 w 202566"/>
                <a:gd name="connsiteY0" fmla="*/ 192961 h 189497"/>
                <a:gd name="connsiteX1" fmla="*/ 100826 w 202566"/>
                <a:gd name="connsiteY1" fmla="*/ 190543 h 189497"/>
                <a:gd name="connsiteX2" fmla="*/ 47897 w 202566"/>
                <a:gd name="connsiteY2" fmla="*/ 134086 h 189497"/>
                <a:gd name="connsiteX3" fmla="*/ 47767 w 202566"/>
                <a:gd name="connsiteY3" fmla="*/ 133955 h 189497"/>
                <a:gd name="connsiteX4" fmla="*/ 46983 w 202566"/>
                <a:gd name="connsiteY4" fmla="*/ 130819 h 189497"/>
                <a:gd name="connsiteX5" fmla="*/ 48616 w 202566"/>
                <a:gd name="connsiteY5" fmla="*/ 128074 h 189497"/>
                <a:gd name="connsiteX6" fmla="*/ 54497 w 202566"/>
                <a:gd name="connsiteY6" fmla="*/ 128924 h 189497"/>
                <a:gd name="connsiteX7" fmla="*/ 103570 w 202566"/>
                <a:gd name="connsiteY7" fmla="*/ 181787 h 189497"/>
                <a:gd name="connsiteX8" fmla="*/ 198777 w 202566"/>
                <a:gd name="connsiteY8" fmla="*/ 4051 h 189497"/>
                <a:gd name="connsiteX9" fmla="*/ 202959 w 202566"/>
                <a:gd name="connsiteY9" fmla="*/ 0 h 189497"/>
                <a:gd name="connsiteX10" fmla="*/ 203023 w 202566"/>
                <a:gd name="connsiteY10" fmla="*/ 0 h 189497"/>
                <a:gd name="connsiteX11" fmla="*/ 205964 w 202566"/>
                <a:gd name="connsiteY11" fmla="*/ 1242 h 189497"/>
                <a:gd name="connsiteX12" fmla="*/ 207140 w 202566"/>
                <a:gd name="connsiteY12" fmla="*/ 4247 h 189497"/>
                <a:gd name="connsiteX13" fmla="*/ 179369 w 202566"/>
                <a:gd name="connsiteY13" fmla="*/ 103374 h 189497"/>
                <a:gd name="connsiteX14" fmla="*/ 106380 w 202566"/>
                <a:gd name="connsiteY14" fmla="*/ 190543 h 189497"/>
                <a:gd name="connsiteX15" fmla="*/ 103570 w 202566"/>
                <a:gd name="connsiteY15" fmla="*/ 192961 h 189497"/>
                <a:gd name="connsiteX16" fmla="*/ 43780 w 202566"/>
                <a:gd name="connsiteY16" fmla="*/ 125395 h 189497"/>
                <a:gd name="connsiteX17" fmla="*/ 40383 w 202566"/>
                <a:gd name="connsiteY17" fmla="*/ 123631 h 189497"/>
                <a:gd name="connsiteX18" fmla="*/ 0 w 202566"/>
                <a:gd name="connsiteY18" fmla="*/ 4247 h 189497"/>
                <a:gd name="connsiteX19" fmla="*/ 0 w 202566"/>
                <a:gd name="connsiteY19" fmla="*/ 3921 h 189497"/>
                <a:gd name="connsiteX20" fmla="*/ 65 w 202566"/>
                <a:gd name="connsiteY20" fmla="*/ 3921 h 189497"/>
                <a:gd name="connsiteX21" fmla="*/ 4117 w 202566"/>
                <a:gd name="connsiteY21" fmla="*/ 0 h 189497"/>
                <a:gd name="connsiteX22" fmla="*/ 4248 w 202566"/>
                <a:gd name="connsiteY22" fmla="*/ 0 h 189497"/>
                <a:gd name="connsiteX23" fmla="*/ 8364 w 202566"/>
                <a:gd name="connsiteY23" fmla="*/ 4051 h 189497"/>
                <a:gd name="connsiteX24" fmla="*/ 47244 w 202566"/>
                <a:gd name="connsiteY24" fmla="*/ 118861 h 189497"/>
                <a:gd name="connsiteX25" fmla="*/ 47897 w 202566"/>
                <a:gd name="connsiteY25" fmla="*/ 121997 h 189497"/>
                <a:gd name="connsiteX26" fmla="*/ 46133 w 202566"/>
                <a:gd name="connsiteY26" fmla="*/ 124676 h 189497"/>
                <a:gd name="connsiteX27" fmla="*/ 43780 w 202566"/>
                <a:gd name="connsiteY27" fmla="*/ 125395 h 18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2566" h="189497">
                  <a:moveTo>
                    <a:pt x="103570" y="192961"/>
                  </a:moveTo>
                  <a:lnTo>
                    <a:pt x="100826" y="190543"/>
                  </a:lnTo>
                  <a:cubicBezTo>
                    <a:pt x="79981" y="172181"/>
                    <a:pt x="62208" y="153166"/>
                    <a:pt x="47897" y="134086"/>
                  </a:cubicBezTo>
                  <a:lnTo>
                    <a:pt x="47767" y="133955"/>
                  </a:lnTo>
                  <a:cubicBezTo>
                    <a:pt x="47113" y="133040"/>
                    <a:pt x="46786" y="131929"/>
                    <a:pt x="46983" y="130819"/>
                  </a:cubicBezTo>
                  <a:cubicBezTo>
                    <a:pt x="47113" y="129773"/>
                    <a:pt x="47701" y="128793"/>
                    <a:pt x="48616" y="128074"/>
                  </a:cubicBezTo>
                  <a:cubicBezTo>
                    <a:pt x="50380" y="126767"/>
                    <a:pt x="53125" y="127159"/>
                    <a:pt x="54497" y="128924"/>
                  </a:cubicBezTo>
                  <a:cubicBezTo>
                    <a:pt x="67762" y="146697"/>
                    <a:pt x="84294" y="164471"/>
                    <a:pt x="103570" y="181787"/>
                  </a:cubicBezTo>
                  <a:cubicBezTo>
                    <a:pt x="166365" y="125395"/>
                    <a:pt x="197469" y="67239"/>
                    <a:pt x="198777" y="4051"/>
                  </a:cubicBezTo>
                  <a:cubicBezTo>
                    <a:pt x="198777" y="1830"/>
                    <a:pt x="200671" y="0"/>
                    <a:pt x="202959" y="0"/>
                  </a:cubicBezTo>
                  <a:lnTo>
                    <a:pt x="203023" y="0"/>
                  </a:lnTo>
                  <a:cubicBezTo>
                    <a:pt x="204134" y="0"/>
                    <a:pt x="205180" y="457"/>
                    <a:pt x="205964" y="1242"/>
                  </a:cubicBezTo>
                  <a:cubicBezTo>
                    <a:pt x="206748" y="2026"/>
                    <a:pt x="207140" y="3137"/>
                    <a:pt x="207140" y="4247"/>
                  </a:cubicBezTo>
                  <a:cubicBezTo>
                    <a:pt x="206421" y="38292"/>
                    <a:pt x="197078" y="71617"/>
                    <a:pt x="179369" y="103374"/>
                  </a:cubicBezTo>
                  <a:cubicBezTo>
                    <a:pt x="162707" y="133106"/>
                    <a:pt x="138137" y="162445"/>
                    <a:pt x="106380" y="190543"/>
                  </a:cubicBezTo>
                  <a:lnTo>
                    <a:pt x="103570" y="192961"/>
                  </a:lnTo>
                  <a:close/>
                  <a:moveTo>
                    <a:pt x="43780" y="125395"/>
                  </a:moveTo>
                  <a:cubicBezTo>
                    <a:pt x="42408" y="125395"/>
                    <a:pt x="41167" y="124742"/>
                    <a:pt x="40383" y="123631"/>
                  </a:cubicBezTo>
                  <a:cubicBezTo>
                    <a:pt x="14441" y="85731"/>
                    <a:pt x="850" y="45545"/>
                    <a:pt x="0" y="4247"/>
                  </a:cubicBezTo>
                  <a:lnTo>
                    <a:pt x="0" y="3921"/>
                  </a:lnTo>
                  <a:lnTo>
                    <a:pt x="65" y="3921"/>
                  </a:lnTo>
                  <a:cubicBezTo>
                    <a:pt x="196" y="1764"/>
                    <a:pt x="1961" y="0"/>
                    <a:pt x="4117" y="0"/>
                  </a:cubicBezTo>
                  <a:lnTo>
                    <a:pt x="4248" y="0"/>
                  </a:lnTo>
                  <a:cubicBezTo>
                    <a:pt x="6469" y="0"/>
                    <a:pt x="8364" y="1830"/>
                    <a:pt x="8364" y="4051"/>
                  </a:cubicBezTo>
                  <a:cubicBezTo>
                    <a:pt x="9214" y="44238"/>
                    <a:pt x="21890" y="81745"/>
                    <a:pt x="47244" y="118861"/>
                  </a:cubicBezTo>
                  <a:cubicBezTo>
                    <a:pt x="47897" y="119775"/>
                    <a:pt x="48093" y="120952"/>
                    <a:pt x="47897" y="121997"/>
                  </a:cubicBezTo>
                  <a:cubicBezTo>
                    <a:pt x="47701" y="123108"/>
                    <a:pt x="47113" y="124088"/>
                    <a:pt x="46133" y="124676"/>
                  </a:cubicBezTo>
                  <a:cubicBezTo>
                    <a:pt x="45479" y="125199"/>
                    <a:pt x="44630" y="125395"/>
                    <a:pt x="43780" y="125395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4D3075-9FB4-DA33-145C-E0AF638C3188}"/>
                </a:ext>
              </a:extLst>
            </p:cNvPr>
            <p:cNvSpPr/>
            <p:nvPr/>
          </p:nvSpPr>
          <p:spPr>
            <a:xfrm>
              <a:off x="9940069" y="1718797"/>
              <a:ext cx="65344" cy="65344"/>
            </a:xfrm>
            <a:custGeom>
              <a:avLst/>
              <a:gdLst>
                <a:gd name="connsiteX0" fmla="*/ 61799 w 65343"/>
                <a:gd name="connsiteY0" fmla="*/ 65605 h 65343"/>
                <a:gd name="connsiteX1" fmla="*/ 58794 w 65343"/>
                <a:gd name="connsiteY1" fmla="*/ 64364 h 65343"/>
                <a:gd name="connsiteX2" fmla="*/ 1225 w 65343"/>
                <a:gd name="connsiteY2" fmla="*/ 7122 h 65343"/>
                <a:gd name="connsiteX3" fmla="*/ 1225 w 65343"/>
                <a:gd name="connsiteY3" fmla="*/ 1176 h 65343"/>
                <a:gd name="connsiteX4" fmla="*/ 7172 w 65343"/>
                <a:gd name="connsiteY4" fmla="*/ 1176 h 65343"/>
                <a:gd name="connsiteX5" fmla="*/ 64739 w 65343"/>
                <a:gd name="connsiteY5" fmla="*/ 58483 h 65343"/>
                <a:gd name="connsiteX6" fmla="*/ 65981 w 65343"/>
                <a:gd name="connsiteY6" fmla="*/ 61423 h 65343"/>
                <a:gd name="connsiteX7" fmla="*/ 64739 w 65343"/>
                <a:gd name="connsiteY7" fmla="*/ 64364 h 65343"/>
                <a:gd name="connsiteX8" fmla="*/ 61799 w 65343"/>
                <a:gd name="connsiteY8" fmla="*/ 65605 h 6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43" h="65343">
                  <a:moveTo>
                    <a:pt x="61799" y="65605"/>
                  </a:moveTo>
                  <a:cubicBezTo>
                    <a:pt x="60688" y="65605"/>
                    <a:pt x="59643" y="65148"/>
                    <a:pt x="58794" y="64364"/>
                  </a:cubicBezTo>
                  <a:lnTo>
                    <a:pt x="1225" y="7122"/>
                  </a:lnTo>
                  <a:cubicBezTo>
                    <a:pt x="-408" y="5489"/>
                    <a:pt x="-408" y="2810"/>
                    <a:pt x="1225" y="1176"/>
                  </a:cubicBezTo>
                  <a:cubicBezTo>
                    <a:pt x="2793" y="-392"/>
                    <a:pt x="5538" y="-392"/>
                    <a:pt x="7172" y="1176"/>
                  </a:cubicBezTo>
                  <a:lnTo>
                    <a:pt x="64739" y="58483"/>
                  </a:lnTo>
                  <a:cubicBezTo>
                    <a:pt x="65524" y="59267"/>
                    <a:pt x="65981" y="60312"/>
                    <a:pt x="65981" y="61423"/>
                  </a:cubicBezTo>
                  <a:cubicBezTo>
                    <a:pt x="65981" y="62534"/>
                    <a:pt x="65524" y="63580"/>
                    <a:pt x="64739" y="64364"/>
                  </a:cubicBezTo>
                  <a:cubicBezTo>
                    <a:pt x="63955" y="65148"/>
                    <a:pt x="62910" y="65605"/>
                    <a:pt x="61799" y="65605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13C1FD2-02E9-B47B-23ED-DF802A9DCF37}"/>
                </a:ext>
              </a:extLst>
            </p:cNvPr>
            <p:cNvSpPr/>
            <p:nvPr/>
          </p:nvSpPr>
          <p:spPr>
            <a:xfrm>
              <a:off x="9890644" y="1718817"/>
              <a:ext cx="52275" cy="45741"/>
            </a:xfrm>
            <a:custGeom>
              <a:avLst/>
              <a:gdLst>
                <a:gd name="connsiteX0" fmla="*/ 4190 w 52275"/>
                <a:gd name="connsiteY0" fmla="*/ 50426 h 45740"/>
                <a:gd name="connsiteX1" fmla="*/ 1054 w 52275"/>
                <a:gd name="connsiteY1" fmla="*/ 48988 h 45740"/>
                <a:gd name="connsiteX2" fmla="*/ 8 w 52275"/>
                <a:gd name="connsiteY2" fmla="*/ 45917 h 45740"/>
                <a:gd name="connsiteX3" fmla="*/ 1511 w 52275"/>
                <a:gd name="connsiteY3" fmla="*/ 43107 h 45740"/>
                <a:gd name="connsiteX4" fmla="*/ 50911 w 52275"/>
                <a:gd name="connsiteY4" fmla="*/ 960 h 45740"/>
                <a:gd name="connsiteX5" fmla="*/ 56858 w 52275"/>
                <a:gd name="connsiteY5" fmla="*/ 1418 h 45740"/>
                <a:gd name="connsiteX6" fmla="*/ 56335 w 52275"/>
                <a:gd name="connsiteY6" fmla="*/ 7299 h 45740"/>
                <a:gd name="connsiteX7" fmla="*/ 6935 w 52275"/>
                <a:gd name="connsiteY7" fmla="*/ 49445 h 45740"/>
                <a:gd name="connsiteX8" fmla="*/ 4190 w 52275"/>
                <a:gd name="connsiteY8" fmla="*/ 50426 h 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75" h="45740">
                  <a:moveTo>
                    <a:pt x="4190" y="50426"/>
                  </a:moveTo>
                  <a:cubicBezTo>
                    <a:pt x="2949" y="50426"/>
                    <a:pt x="1838" y="49903"/>
                    <a:pt x="1054" y="48988"/>
                  </a:cubicBezTo>
                  <a:cubicBezTo>
                    <a:pt x="270" y="48139"/>
                    <a:pt x="-57" y="47028"/>
                    <a:pt x="8" y="45917"/>
                  </a:cubicBezTo>
                  <a:cubicBezTo>
                    <a:pt x="139" y="44806"/>
                    <a:pt x="661" y="43826"/>
                    <a:pt x="1511" y="43107"/>
                  </a:cubicBezTo>
                  <a:lnTo>
                    <a:pt x="50911" y="960"/>
                  </a:lnTo>
                  <a:cubicBezTo>
                    <a:pt x="52610" y="-477"/>
                    <a:pt x="55420" y="-281"/>
                    <a:pt x="56858" y="1418"/>
                  </a:cubicBezTo>
                  <a:cubicBezTo>
                    <a:pt x="58295" y="3182"/>
                    <a:pt x="58099" y="5796"/>
                    <a:pt x="56335" y="7299"/>
                  </a:cubicBezTo>
                  <a:lnTo>
                    <a:pt x="6935" y="49445"/>
                  </a:lnTo>
                  <a:cubicBezTo>
                    <a:pt x="6151" y="50099"/>
                    <a:pt x="5171" y="50426"/>
                    <a:pt x="4190" y="50426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CC9C9D-7A48-543D-FB3C-A9EDE36A7DD9}"/>
                </a:ext>
              </a:extLst>
            </p:cNvPr>
            <p:cNvSpPr/>
            <p:nvPr/>
          </p:nvSpPr>
          <p:spPr>
            <a:xfrm>
              <a:off x="9876080" y="1748641"/>
              <a:ext cx="19603" cy="19603"/>
            </a:xfrm>
            <a:custGeom>
              <a:avLst/>
              <a:gdLst>
                <a:gd name="connsiteX0" fmla="*/ 18755 w 19603"/>
                <a:gd name="connsiteY0" fmla="*/ 20602 h 19603"/>
                <a:gd name="connsiteX1" fmla="*/ 16076 w 19603"/>
                <a:gd name="connsiteY1" fmla="*/ 19622 h 19603"/>
                <a:gd name="connsiteX2" fmla="*/ 1504 w 19603"/>
                <a:gd name="connsiteY2" fmla="*/ 7337 h 19603"/>
                <a:gd name="connsiteX3" fmla="*/ 982 w 19603"/>
                <a:gd name="connsiteY3" fmla="*/ 1456 h 19603"/>
                <a:gd name="connsiteX4" fmla="*/ 6863 w 19603"/>
                <a:gd name="connsiteY4" fmla="*/ 933 h 19603"/>
                <a:gd name="connsiteX5" fmla="*/ 21500 w 19603"/>
                <a:gd name="connsiteY5" fmla="*/ 13283 h 19603"/>
                <a:gd name="connsiteX6" fmla="*/ 22937 w 19603"/>
                <a:gd name="connsiteY6" fmla="*/ 16093 h 19603"/>
                <a:gd name="connsiteX7" fmla="*/ 21957 w 19603"/>
                <a:gd name="connsiteY7" fmla="*/ 19164 h 19603"/>
                <a:gd name="connsiteX8" fmla="*/ 18755 w 19603"/>
                <a:gd name="connsiteY8" fmla="*/ 20602 h 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03" h="19603">
                  <a:moveTo>
                    <a:pt x="18755" y="20602"/>
                  </a:moveTo>
                  <a:cubicBezTo>
                    <a:pt x="17775" y="20602"/>
                    <a:pt x="16795" y="20275"/>
                    <a:pt x="16076" y="19622"/>
                  </a:cubicBezTo>
                  <a:lnTo>
                    <a:pt x="1504" y="7337"/>
                  </a:lnTo>
                  <a:cubicBezTo>
                    <a:pt x="-260" y="5834"/>
                    <a:pt x="-521" y="3220"/>
                    <a:pt x="982" y="1456"/>
                  </a:cubicBezTo>
                  <a:cubicBezTo>
                    <a:pt x="2419" y="-243"/>
                    <a:pt x="5164" y="-504"/>
                    <a:pt x="6863" y="933"/>
                  </a:cubicBezTo>
                  <a:lnTo>
                    <a:pt x="21500" y="13283"/>
                  </a:lnTo>
                  <a:cubicBezTo>
                    <a:pt x="22349" y="14002"/>
                    <a:pt x="22872" y="14982"/>
                    <a:pt x="22937" y="16093"/>
                  </a:cubicBezTo>
                  <a:cubicBezTo>
                    <a:pt x="23002" y="17204"/>
                    <a:pt x="22675" y="18249"/>
                    <a:pt x="21957" y="19164"/>
                  </a:cubicBezTo>
                  <a:cubicBezTo>
                    <a:pt x="21173" y="20079"/>
                    <a:pt x="19997" y="20602"/>
                    <a:pt x="18755" y="20602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70153F-6A27-83AB-3B48-9E54D59C07F8}"/>
                </a:ext>
              </a:extLst>
            </p:cNvPr>
            <p:cNvSpPr/>
            <p:nvPr/>
          </p:nvSpPr>
          <p:spPr>
            <a:xfrm>
              <a:off x="9790779" y="1748059"/>
              <a:ext cx="19603" cy="19603"/>
            </a:xfrm>
            <a:custGeom>
              <a:avLst/>
              <a:gdLst>
                <a:gd name="connsiteX0" fmla="*/ 4210 w 19603"/>
                <a:gd name="connsiteY0" fmla="*/ 19877 h 19603"/>
                <a:gd name="connsiteX1" fmla="*/ 943 w 19603"/>
                <a:gd name="connsiteY1" fmla="*/ 18375 h 19603"/>
                <a:gd name="connsiteX2" fmla="*/ 28 w 19603"/>
                <a:gd name="connsiteY2" fmla="*/ 15303 h 19603"/>
                <a:gd name="connsiteX3" fmla="*/ 1532 w 19603"/>
                <a:gd name="connsiteY3" fmla="*/ 12494 h 19603"/>
                <a:gd name="connsiteX4" fmla="*/ 15580 w 19603"/>
                <a:gd name="connsiteY4" fmla="*/ 928 h 19603"/>
                <a:gd name="connsiteX5" fmla="*/ 21461 w 19603"/>
                <a:gd name="connsiteY5" fmla="*/ 1516 h 19603"/>
                <a:gd name="connsiteX6" fmla="*/ 20873 w 19603"/>
                <a:gd name="connsiteY6" fmla="*/ 7397 h 19603"/>
                <a:gd name="connsiteX7" fmla="*/ 6824 w 19603"/>
                <a:gd name="connsiteY7" fmla="*/ 18963 h 19603"/>
                <a:gd name="connsiteX8" fmla="*/ 4210 w 19603"/>
                <a:gd name="connsiteY8" fmla="*/ 19877 h 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03" h="19603">
                  <a:moveTo>
                    <a:pt x="4210" y="19877"/>
                  </a:moveTo>
                  <a:cubicBezTo>
                    <a:pt x="2904" y="19877"/>
                    <a:pt x="1792" y="19355"/>
                    <a:pt x="943" y="18375"/>
                  </a:cubicBezTo>
                  <a:cubicBezTo>
                    <a:pt x="224" y="17525"/>
                    <a:pt x="-102" y="16414"/>
                    <a:pt x="28" y="15303"/>
                  </a:cubicBezTo>
                  <a:cubicBezTo>
                    <a:pt x="159" y="14193"/>
                    <a:pt x="682" y="13212"/>
                    <a:pt x="1532" y="12494"/>
                  </a:cubicBezTo>
                  <a:lnTo>
                    <a:pt x="15580" y="928"/>
                  </a:lnTo>
                  <a:cubicBezTo>
                    <a:pt x="17279" y="-510"/>
                    <a:pt x="20089" y="-248"/>
                    <a:pt x="21461" y="1516"/>
                  </a:cubicBezTo>
                  <a:cubicBezTo>
                    <a:pt x="22964" y="3280"/>
                    <a:pt x="22703" y="5959"/>
                    <a:pt x="20873" y="7397"/>
                  </a:cubicBezTo>
                  <a:lnTo>
                    <a:pt x="6824" y="18963"/>
                  </a:lnTo>
                  <a:cubicBezTo>
                    <a:pt x="6105" y="19551"/>
                    <a:pt x="5125" y="19877"/>
                    <a:pt x="4210" y="19877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51D265-3B6F-644B-758D-678FAEE0C57D}"/>
                </a:ext>
              </a:extLst>
            </p:cNvPr>
            <p:cNvSpPr/>
            <p:nvPr/>
          </p:nvSpPr>
          <p:spPr>
            <a:xfrm>
              <a:off x="9740872" y="1718805"/>
              <a:ext cx="52275" cy="45741"/>
            </a:xfrm>
            <a:custGeom>
              <a:avLst/>
              <a:gdLst>
                <a:gd name="connsiteX0" fmla="*/ 54118 w 52275"/>
                <a:gd name="connsiteY0" fmla="*/ 49131 h 45740"/>
                <a:gd name="connsiteX1" fmla="*/ 51439 w 52275"/>
                <a:gd name="connsiteY1" fmla="*/ 48216 h 45740"/>
                <a:gd name="connsiteX2" fmla="*/ 1516 w 52275"/>
                <a:gd name="connsiteY2" fmla="*/ 7376 h 45740"/>
                <a:gd name="connsiteX3" fmla="*/ 927 w 52275"/>
                <a:gd name="connsiteY3" fmla="*/ 1495 h 45740"/>
                <a:gd name="connsiteX4" fmla="*/ 6809 w 52275"/>
                <a:gd name="connsiteY4" fmla="*/ 907 h 45740"/>
                <a:gd name="connsiteX5" fmla="*/ 56731 w 52275"/>
                <a:gd name="connsiteY5" fmla="*/ 41747 h 45740"/>
                <a:gd name="connsiteX6" fmla="*/ 58300 w 52275"/>
                <a:gd name="connsiteY6" fmla="*/ 44557 h 45740"/>
                <a:gd name="connsiteX7" fmla="*/ 57319 w 52275"/>
                <a:gd name="connsiteY7" fmla="*/ 47628 h 45740"/>
                <a:gd name="connsiteX8" fmla="*/ 54118 w 52275"/>
                <a:gd name="connsiteY8" fmla="*/ 49131 h 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75" h="45740">
                  <a:moveTo>
                    <a:pt x="54118" y="49131"/>
                  </a:moveTo>
                  <a:cubicBezTo>
                    <a:pt x="53138" y="49131"/>
                    <a:pt x="52223" y="48804"/>
                    <a:pt x="51439" y="48216"/>
                  </a:cubicBezTo>
                  <a:lnTo>
                    <a:pt x="1516" y="7376"/>
                  </a:lnTo>
                  <a:cubicBezTo>
                    <a:pt x="-248" y="5939"/>
                    <a:pt x="-510" y="3259"/>
                    <a:pt x="927" y="1495"/>
                  </a:cubicBezTo>
                  <a:cubicBezTo>
                    <a:pt x="2300" y="-204"/>
                    <a:pt x="5110" y="-531"/>
                    <a:pt x="6809" y="907"/>
                  </a:cubicBezTo>
                  <a:lnTo>
                    <a:pt x="56731" y="41747"/>
                  </a:lnTo>
                  <a:cubicBezTo>
                    <a:pt x="57646" y="42466"/>
                    <a:pt x="58169" y="43446"/>
                    <a:pt x="58300" y="44557"/>
                  </a:cubicBezTo>
                  <a:cubicBezTo>
                    <a:pt x="58365" y="45668"/>
                    <a:pt x="58039" y="46778"/>
                    <a:pt x="57319" y="47628"/>
                  </a:cubicBezTo>
                  <a:cubicBezTo>
                    <a:pt x="56535" y="48608"/>
                    <a:pt x="55359" y="49131"/>
                    <a:pt x="54118" y="49131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38768F-692C-439D-5DE0-6089B3167220}"/>
                </a:ext>
              </a:extLst>
            </p:cNvPr>
            <p:cNvSpPr/>
            <p:nvPr/>
          </p:nvSpPr>
          <p:spPr>
            <a:xfrm>
              <a:off x="9684094" y="1718797"/>
              <a:ext cx="58810" cy="58810"/>
            </a:xfrm>
            <a:custGeom>
              <a:avLst/>
              <a:gdLst>
                <a:gd name="connsiteX0" fmla="*/ 4188 w 58809"/>
                <a:gd name="connsiteY0" fmla="*/ 65083 h 58809"/>
                <a:gd name="connsiteX1" fmla="*/ 1183 w 58809"/>
                <a:gd name="connsiteY1" fmla="*/ 63841 h 58809"/>
                <a:gd name="connsiteX2" fmla="*/ 6 w 58809"/>
                <a:gd name="connsiteY2" fmla="*/ 60901 h 58809"/>
                <a:gd name="connsiteX3" fmla="*/ 1248 w 58809"/>
                <a:gd name="connsiteY3" fmla="*/ 57960 h 58809"/>
                <a:gd name="connsiteX4" fmla="*/ 57966 w 58809"/>
                <a:gd name="connsiteY4" fmla="*/ 1176 h 58809"/>
                <a:gd name="connsiteX5" fmla="*/ 63913 w 58809"/>
                <a:gd name="connsiteY5" fmla="*/ 1176 h 58809"/>
                <a:gd name="connsiteX6" fmla="*/ 63913 w 58809"/>
                <a:gd name="connsiteY6" fmla="*/ 7122 h 58809"/>
                <a:gd name="connsiteX7" fmla="*/ 7128 w 58809"/>
                <a:gd name="connsiteY7" fmla="*/ 63841 h 58809"/>
                <a:gd name="connsiteX8" fmla="*/ 4188 w 58809"/>
                <a:gd name="connsiteY8" fmla="*/ 65083 h 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09" h="58809">
                  <a:moveTo>
                    <a:pt x="4188" y="65083"/>
                  </a:moveTo>
                  <a:cubicBezTo>
                    <a:pt x="3077" y="65083"/>
                    <a:pt x="2032" y="64625"/>
                    <a:pt x="1183" y="63841"/>
                  </a:cubicBezTo>
                  <a:cubicBezTo>
                    <a:pt x="399" y="63057"/>
                    <a:pt x="6" y="62011"/>
                    <a:pt x="6" y="60901"/>
                  </a:cubicBezTo>
                  <a:cubicBezTo>
                    <a:pt x="-59" y="59790"/>
                    <a:pt x="399" y="58744"/>
                    <a:pt x="1248" y="57960"/>
                  </a:cubicBezTo>
                  <a:lnTo>
                    <a:pt x="57966" y="1176"/>
                  </a:lnTo>
                  <a:cubicBezTo>
                    <a:pt x="59534" y="-392"/>
                    <a:pt x="62279" y="-392"/>
                    <a:pt x="63913" y="1176"/>
                  </a:cubicBezTo>
                  <a:cubicBezTo>
                    <a:pt x="65546" y="2810"/>
                    <a:pt x="65546" y="5489"/>
                    <a:pt x="63913" y="7122"/>
                  </a:cubicBezTo>
                  <a:lnTo>
                    <a:pt x="7128" y="63841"/>
                  </a:lnTo>
                  <a:cubicBezTo>
                    <a:pt x="6344" y="64625"/>
                    <a:pt x="5299" y="65083"/>
                    <a:pt x="4188" y="65083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6C4C33C-EF67-AED7-5B8C-5128DA5D5F31}"/>
                </a:ext>
              </a:extLst>
            </p:cNvPr>
            <p:cNvSpPr/>
            <p:nvPr/>
          </p:nvSpPr>
          <p:spPr>
            <a:xfrm>
              <a:off x="9962793" y="1804047"/>
              <a:ext cx="58810" cy="58810"/>
            </a:xfrm>
            <a:custGeom>
              <a:avLst/>
              <a:gdLst>
                <a:gd name="connsiteX0" fmla="*/ 59071 w 58809"/>
                <a:gd name="connsiteY0" fmla="*/ 62885 h 58809"/>
                <a:gd name="connsiteX1" fmla="*/ 56130 w 58809"/>
                <a:gd name="connsiteY1" fmla="*/ 61709 h 58809"/>
                <a:gd name="connsiteX2" fmla="*/ 1241 w 58809"/>
                <a:gd name="connsiteY2" fmla="*/ 7147 h 58809"/>
                <a:gd name="connsiteX3" fmla="*/ 0 w 58809"/>
                <a:gd name="connsiteY3" fmla="*/ 4141 h 58809"/>
                <a:gd name="connsiteX4" fmla="*/ 1176 w 58809"/>
                <a:gd name="connsiteY4" fmla="*/ 1201 h 58809"/>
                <a:gd name="connsiteX5" fmla="*/ 7122 w 58809"/>
                <a:gd name="connsiteY5" fmla="*/ 1201 h 58809"/>
                <a:gd name="connsiteX6" fmla="*/ 62011 w 58809"/>
                <a:gd name="connsiteY6" fmla="*/ 55763 h 58809"/>
                <a:gd name="connsiteX7" fmla="*/ 62011 w 58809"/>
                <a:gd name="connsiteY7" fmla="*/ 61644 h 58809"/>
                <a:gd name="connsiteX8" fmla="*/ 59071 w 58809"/>
                <a:gd name="connsiteY8" fmla="*/ 62885 h 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09" h="58809">
                  <a:moveTo>
                    <a:pt x="59071" y="62885"/>
                  </a:moveTo>
                  <a:cubicBezTo>
                    <a:pt x="57960" y="62885"/>
                    <a:pt x="56914" y="62493"/>
                    <a:pt x="56130" y="61709"/>
                  </a:cubicBezTo>
                  <a:lnTo>
                    <a:pt x="1241" y="7147"/>
                  </a:lnTo>
                  <a:cubicBezTo>
                    <a:pt x="392" y="6363"/>
                    <a:pt x="0" y="5252"/>
                    <a:pt x="0" y="4141"/>
                  </a:cubicBezTo>
                  <a:cubicBezTo>
                    <a:pt x="0" y="3030"/>
                    <a:pt x="392" y="1985"/>
                    <a:pt x="1176" y="1201"/>
                  </a:cubicBezTo>
                  <a:cubicBezTo>
                    <a:pt x="2745" y="-367"/>
                    <a:pt x="5554" y="-433"/>
                    <a:pt x="7122" y="1201"/>
                  </a:cubicBezTo>
                  <a:lnTo>
                    <a:pt x="62011" y="55763"/>
                  </a:lnTo>
                  <a:cubicBezTo>
                    <a:pt x="63645" y="57397"/>
                    <a:pt x="63645" y="60010"/>
                    <a:pt x="62011" y="61644"/>
                  </a:cubicBezTo>
                  <a:cubicBezTo>
                    <a:pt x="61227" y="62493"/>
                    <a:pt x="60182" y="62885"/>
                    <a:pt x="59071" y="62885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D67AF2-B5D4-4569-EE2A-093773991005}"/>
                </a:ext>
              </a:extLst>
            </p:cNvPr>
            <p:cNvSpPr/>
            <p:nvPr/>
          </p:nvSpPr>
          <p:spPr>
            <a:xfrm>
              <a:off x="9902080" y="1804053"/>
              <a:ext cx="65344" cy="58810"/>
            </a:xfrm>
            <a:custGeom>
              <a:avLst/>
              <a:gdLst>
                <a:gd name="connsiteX0" fmla="*/ 4190 w 65343"/>
                <a:gd name="connsiteY0" fmla="*/ 60069 h 58809"/>
                <a:gd name="connsiteX1" fmla="*/ 988 w 65343"/>
                <a:gd name="connsiteY1" fmla="*/ 58632 h 58809"/>
                <a:gd name="connsiteX2" fmla="*/ 8 w 65343"/>
                <a:gd name="connsiteY2" fmla="*/ 55561 h 58809"/>
                <a:gd name="connsiteX3" fmla="*/ 1446 w 65343"/>
                <a:gd name="connsiteY3" fmla="*/ 52686 h 58809"/>
                <a:gd name="connsiteX4" fmla="*/ 62216 w 65343"/>
                <a:gd name="connsiteY4" fmla="*/ 933 h 58809"/>
                <a:gd name="connsiteX5" fmla="*/ 68097 w 65343"/>
                <a:gd name="connsiteY5" fmla="*/ 1456 h 58809"/>
                <a:gd name="connsiteX6" fmla="*/ 69077 w 65343"/>
                <a:gd name="connsiteY6" fmla="*/ 4462 h 58809"/>
                <a:gd name="connsiteX7" fmla="*/ 67574 w 65343"/>
                <a:gd name="connsiteY7" fmla="*/ 7337 h 58809"/>
                <a:gd name="connsiteX8" fmla="*/ 6870 w 65343"/>
                <a:gd name="connsiteY8" fmla="*/ 59089 h 58809"/>
                <a:gd name="connsiteX9" fmla="*/ 4190 w 65343"/>
                <a:gd name="connsiteY9" fmla="*/ 60069 h 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343" h="58809">
                  <a:moveTo>
                    <a:pt x="4190" y="60069"/>
                  </a:moveTo>
                  <a:cubicBezTo>
                    <a:pt x="2949" y="60069"/>
                    <a:pt x="1773" y="59547"/>
                    <a:pt x="988" y="58632"/>
                  </a:cubicBezTo>
                  <a:cubicBezTo>
                    <a:pt x="270" y="57782"/>
                    <a:pt x="-57" y="56671"/>
                    <a:pt x="8" y="55561"/>
                  </a:cubicBezTo>
                  <a:cubicBezTo>
                    <a:pt x="74" y="54450"/>
                    <a:pt x="597" y="53404"/>
                    <a:pt x="1446" y="52686"/>
                  </a:cubicBezTo>
                  <a:lnTo>
                    <a:pt x="62216" y="933"/>
                  </a:lnTo>
                  <a:cubicBezTo>
                    <a:pt x="63915" y="-504"/>
                    <a:pt x="66659" y="-243"/>
                    <a:pt x="68097" y="1456"/>
                  </a:cubicBezTo>
                  <a:cubicBezTo>
                    <a:pt x="68816" y="2305"/>
                    <a:pt x="69143" y="3351"/>
                    <a:pt x="69077" y="4462"/>
                  </a:cubicBezTo>
                  <a:cubicBezTo>
                    <a:pt x="68946" y="5573"/>
                    <a:pt x="68423" y="6618"/>
                    <a:pt x="67574" y="7337"/>
                  </a:cubicBezTo>
                  <a:lnTo>
                    <a:pt x="6870" y="59089"/>
                  </a:lnTo>
                  <a:cubicBezTo>
                    <a:pt x="6151" y="59743"/>
                    <a:pt x="5171" y="60069"/>
                    <a:pt x="4190" y="60069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6C172D-3486-DC3D-75E2-1F460CECD992}"/>
                </a:ext>
              </a:extLst>
            </p:cNvPr>
            <p:cNvSpPr/>
            <p:nvPr/>
          </p:nvSpPr>
          <p:spPr>
            <a:xfrm>
              <a:off x="9840756" y="1804053"/>
              <a:ext cx="65344" cy="58810"/>
            </a:xfrm>
            <a:custGeom>
              <a:avLst/>
              <a:gdLst>
                <a:gd name="connsiteX0" fmla="*/ 65514 w 65343"/>
                <a:gd name="connsiteY0" fmla="*/ 60069 h 58809"/>
                <a:gd name="connsiteX1" fmla="*/ 62835 w 65343"/>
                <a:gd name="connsiteY1" fmla="*/ 59089 h 58809"/>
                <a:gd name="connsiteX2" fmla="*/ 1477 w 65343"/>
                <a:gd name="connsiteY2" fmla="*/ 7337 h 58809"/>
                <a:gd name="connsiteX3" fmla="*/ 954 w 65343"/>
                <a:gd name="connsiteY3" fmla="*/ 1456 h 58809"/>
                <a:gd name="connsiteX4" fmla="*/ 6835 w 65343"/>
                <a:gd name="connsiteY4" fmla="*/ 933 h 58809"/>
                <a:gd name="connsiteX5" fmla="*/ 68193 w 65343"/>
                <a:gd name="connsiteY5" fmla="*/ 52686 h 58809"/>
                <a:gd name="connsiteX6" fmla="*/ 69696 w 65343"/>
                <a:gd name="connsiteY6" fmla="*/ 55561 h 58809"/>
                <a:gd name="connsiteX7" fmla="*/ 68716 w 65343"/>
                <a:gd name="connsiteY7" fmla="*/ 58566 h 58809"/>
                <a:gd name="connsiteX8" fmla="*/ 65514 w 65343"/>
                <a:gd name="connsiteY8" fmla="*/ 60069 h 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43" h="58809">
                  <a:moveTo>
                    <a:pt x="65514" y="60069"/>
                  </a:moveTo>
                  <a:cubicBezTo>
                    <a:pt x="64534" y="60069"/>
                    <a:pt x="63554" y="59743"/>
                    <a:pt x="62835" y="59089"/>
                  </a:cubicBezTo>
                  <a:lnTo>
                    <a:pt x="1477" y="7337"/>
                  </a:lnTo>
                  <a:cubicBezTo>
                    <a:pt x="-287" y="5834"/>
                    <a:pt x="-483" y="3220"/>
                    <a:pt x="954" y="1456"/>
                  </a:cubicBezTo>
                  <a:cubicBezTo>
                    <a:pt x="2392" y="-243"/>
                    <a:pt x="5136" y="-504"/>
                    <a:pt x="6835" y="933"/>
                  </a:cubicBezTo>
                  <a:lnTo>
                    <a:pt x="68193" y="52686"/>
                  </a:lnTo>
                  <a:cubicBezTo>
                    <a:pt x="69043" y="53404"/>
                    <a:pt x="69565" y="54450"/>
                    <a:pt x="69696" y="55561"/>
                  </a:cubicBezTo>
                  <a:cubicBezTo>
                    <a:pt x="69762" y="56671"/>
                    <a:pt x="69434" y="57717"/>
                    <a:pt x="68716" y="58566"/>
                  </a:cubicBezTo>
                  <a:cubicBezTo>
                    <a:pt x="67866" y="59547"/>
                    <a:pt x="66756" y="60069"/>
                    <a:pt x="65514" y="60069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297FBB-2AAF-04C2-081C-509A98973AA8}"/>
                </a:ext>
              </a:extLst>
            </p:cNvPr>
            <p:cNvSpPr/>
            <p:nvPr/>
          </p:nvSpPr>
          <p:spPr>
            <a:xfrm>
              <a:off x="9779409" y="1804046"/>
              <a:ext cx="65344" cy="52275"/>
            </a:xfrm>
            <a:custGeom>
              <a:avLst/>
              <a:gdLst>
                <a:gd name="connsiteX0" fmla="*/ 4145 w 65343"/>
                <a:gd name="connsiteY0" fmla="*/ 58442 h 52275"/>
                <a:gd name="connsiteX1" fmla="*/ 943 w 65343"/>
                <a:gd name="connsiteY1" fmla="*/ 56940 h 52275"/>
                <a:gd name="connsiteX2" fmla="*/ 28 w 65343"/>
                <a:gd name="connsiteY2" fmla="*/ 53868 h 52275"/>
                <a:gd name="connsiteX3" fmla="*/ 1532 w 65343"/>
                <a:gd name="connsiteY3" fmla="*/ 51059 h 52275"/>
                <a:gd name="connsiteX4" fmla="*/ 62889 w 65343"/>
                <a:gd name="connsiteY4" fmla="*/ 874 h 52275"/>
                <a:gd name="connsiteX5" fmla="*/ 68770 w 65343"/>
                <a:gd name="connsiteY5" fmla="*/ 1528 h 52275"/>
                <a:gd name="connsiteX6" fmla="*/ 68182 w 65343"/>
                <a:gd name="connsiteY6" fmla="*/ 7409 h 52275"/>
                <a:gd name="connsiteX7" fmla="*/ 6824 w 65343"/>
                <a:gd name="connsiteY7" fmla="*/ 57528 h 52275"/>
                <a:gd name="connsiteX8" fmla="*/ 4145 w 65343"/>
                <a:gd name="connsiteY8" fmla="*/ 58442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43" h="52275">
                  <a:moveTo>
                    <a:pt x="4145" y="58442"/>
                  </a:moveTo>
                  <a:cubicBezTo>
                    <a:pt x="2904" y="58442"/>
                    <a:pt x="1727" y="57920"/>
                    <a:pt x="943" y="56940"/>
                  </a:cubicBezTo>
                  <a:cubicBezTo>
                    <a:pt x="224" y="56090"/>
                    <a:pt x="-102" y="54979"/>
                    <a:pt x="28" y="53868"/>
                  </a:cubicBezTo>
                  <a:cubicBezTo>
                    <a:pt x="93" y="52758"/>
                    <a:pt x="682" y="51777"/>
                    <a:pt x="1532" y="51059"/>
                  </a:cubicBezTo>
                  <a:lnTo>
                    <a:pt x="62889" y="874"/>
                  </a:lnTo>
                  <a:cubicBezTo>
                    <a:pt x="64588" y="-498"/>
                    <a:pt x="67333" y="-236"/>
                    <a:pt x="68770" y="1528"/>
                  </a:cubicBezTo>
                  <a:cubicBezTo>
                    <a:pt x="70207" y="3292"/>
                    <a:pt x="69946" y="5906"/>
                    <a:pt x="68182" y="7409"/>
                  </a:cubicBezTo>
                  <a:lnTo>
                    <a:pt x="6824" y="57528"/>
                  </a:lnTo>
                  <a:cubicBezTo>
                    <a:pt x="6040" y="58116"/>
                    <a:pt x="5125" y="58442"/>
                    <a:pt x="4145" y="58442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579008-A5F8-3E1A-5290-262848D8EEA7}"/>
                </a:ext>
              </a:extLst>
            </p:cNvPr>
            <p:cNvSpPr/>
            <p:nvPr/>
          </p:nvSpPr>
          <p:spPr>
            <a:xfrm>
              <a:off x="9718067" y="1804067"/>
              <a:ext cx="65344" cy="52275"/>
            </a:xfrm>
            <a:custGeom>
              <a:avLst/>
              <a:gdLst>
                <a:gd name="connsiteX0" fmla="*/ 65487 w 65343"/>
                <a:gd name="connsiteY0" fmla="*/ 58422 h 52275"/>
                <a:gd name="connsiteX1" fmla="*/ 62874 w 65343"/>
                <a:gd name="connsiteY1" fmla="*/ 57507 h 52275"/>
                <a:gd name="connsiteX2" fmla="*/ 1516 w 65343"/>
                <a:gd name="connsiteY2" fmla="*/ 7389 h 52275"/>
                <a:gd name="connsiteX3" fmla="*/ 927 w 65343"/>
                <a:gd name="connsiteY3" fmla="*/ 1508 h 52275"/>
                <a:gd name="connsiteX4" fmla="*/ 6809 w 65343"/>
                <a:gd name="connsiteY4" fmla="*/ 854 h 52275"/>
                <a:gd name="connsiteX5" fmla="*/ 68167 w 65343"/>
                <a:gd name="connsiteY5" fmla="*/ 51038 h 52275"/>
                <a:gd name="connsiteX6" fmla="*/ 68754 w 65343"/>
                <a:gd name="connsiteY6" fmla="*/ 56919 h 52275"/>
                <a:gd name="connsiteX7" fmla="*/ 65487 w 65343"/>
                <a:gd name="connsiteY7" fmla="*/ 58422 h 5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3" h="52275">
                  <a:moveTo>
                    <a:pt x="65487" y="58422"/>
                  </a:moveTo>
                  <a:cubicBezTo>
                    <a:pt x="64508" y="58422"/>
                    <a:pt x="63593" y="58095"/>
                    <a:pt x="62874" y="57507"/>
                  </a:cubicBezTo>
                  <a:lnTo>
                    <a:pt x="1516" y="7389"/>
                  </a:lnTo>
                  <a:cubicBezTo>
                    <a:pt x="-248" y="5886"/>
                    <a:pt x="-510" y="3272"/>
                    <a:pt x="927" y="1508"/>
                  </a:cubicBezTo>
                  <a:cubicBezTo>
                    <a:pt x="2366" y="-191"/>
                    <a:pt x="5110" y="-518"/>
                    <a:pt x="6809" y="854"/>
                  </a:cubicBezTo>
                  <a:lnTo>
                    <a:pt x="68167" y="51038"/>
                  </a:lnTo>
                  <a:cubicBezTo>
                    <a:pt x="69931" y="52476"/>
                    <a:pt x="70193" y="55155"/>
                    <a:pt x="68754" y="56919"/>
                  </a:cubicBezTo>
                  <a:cubicBezTo>
                    <a:pt x="67970" y="57899"/>
                    <a:pt x="66729" y="58422"/>
                    <a:pt x="65487" y="58422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B2EFC68-A2E3-CA63-74DF-D85D3714196B}"/>
                </a:ext>
              </a:extLst>
            </p:cNvPr>
            <p:cNvSpPr/>
            <p:nvPr/>
          </p:nvSpPr>
          <p:spPr>
            <a:xfrm>
              <a:off x="9664628" y="1804038"/>
              <a:ext cx="58810" cy="58810"/>
            </a:xfrm>
            <a:custGeom>
              <a:avLst/>
              <a:gdLst>
                <a:gd name="connsiteX0" fmla="*/ 4182 w 58809"/>
                <a:gd name="connsiteY0" fmla="*/ 62894 h 58809"/>
                <a:gd name="connsiteX1" fmla="*/ 1241 w 58809"/>
                <a:gd name="connsiteY1" fmla="*/ 61718 h 58809"/>
                <a:gd name="connsiteX2" fmla="*/ 0 w 58809"/>
                <a:gd name="connsiteY2" fmla="*/ 58777 h 58809"/>
                <a:gd name="connsiteX3" fmla="*/ 1177 w 58809"/>
                <a:gd name="connsiteY3" fmla="*/ 55837 h 58809"/>
                <a:gd name="connsiteX4" fmla="*/ 54627 w 58809"/>
                <a:gd name="connsiteY4" fmla="*/ 1209 h 58809"/>
                <a:gd name="connsiteX5" fmla="*/ 60509 w 58809"/>
                <a:gd name="connsiteY5" fmla="*/ 1144 h 58809"/>
                <a:gd name="connsiteX6" fmla="*/ 61750 w 58809"/>
                <a:gd name="connsiteY6" fmla="*/ 4085 h 58809"/>
                <a:gd name="connsiteX7" fmla="*/ 60574 w 58809"/>
                <a:gd name="connsiteY7" fmla="*/ 7090 h 58809"/>
                <a:gd name="connsiteX8" fmla="*/ 7188 w 58809"/>
                <a:gd name="connsiteY8" fmla="*/ 61652 h 58809"/>
                <a:gd name="connsiteX9" fmla="*/ 4182 w 58809"/>
                <a:gd name="connsiteY9" fmla="*/ 62894 h 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09" h="58809">
                  <a:moveTo>
                    <a:pt x="4182" y="62894"/>
                  </a:moveTo>
                  <a:cubicBezTo>
                    <a:pt x="3071" y="62894"/>
                    <a:pt x="2025" y="62502"/>
                    <a:pt x="1241" y="61718"/>
                  </a:cubicBezTo>
                  <a:cubicBezTo>
                    <a:pt x="457" y="60934"/>
                    <a:pt x="0" y="59888"/>
                    <a:pt x="0" y="58777"/>
                  </a:cubicBezTo>
                  <a:cubicBezTo>
                    <a:pt x="0" y="57667"/>
                    <a:pt x="392" y="56621"/>
                    <a:pt x="1177" y="55837"/>
                  </a:cubicBezTo>
                  <a:lnTo>
                    <a:pt x="54627" y="1209"/>
                  </a:lnTo>
                  <a:cubicBezTo>
                    <a:pt x="56130" y="-359"/>
                    <a:pt x="58940" y="-424"/>
                    <a:pt x="60509" y="1144"/>
                  </a:cubicBezTo>
                  <a:cubicBezTo>
                    <a:pt x="61293" y="1928"/>
                    <a:pt x="61750" y="2974"/>
                    <a:pt x="61750" y="4085"/>
                  </a:cubicBezTo>
                  <a:cubicBezTo>
                    <a:pt x="61815" y="5261"/>
                    <a:pt x="61358" y="6306"/>
                    <a:pt x="60574" y="7090"/>
                  </a:cubicBezTo>
                  <a:lnTo>
                    <a:pt x="7188" y="61652"/>
                  </a:lnTo>
                  <a:cubicBezTo>
                    <a:pt x="6404" y="62502"/>
                    <a:pt x="5292" y="62894"/>
                    <a:pt x="4182" y="62894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005D94D-1037-B602-AC56-9B094FCF0053}"/>
                </a:ext>
              </a:extLst>
            </p:cNvPr>
            <p:cNvSpPr/>
            <p:nvPr/>
          </p:nvSpPr>
          <p:spPr>
            <a:xfrm>
              <a:off x="9997685" y="1776058"/>
              <a:ext cx="26138" cy="84947"/>
            </a:xfrm>
            <a:custGeom>
              <a:avLst/>
              <a:gdLst>
                <a:gd name="connsiteX0" fmla="*/ 24179 w 26137"/>
                <a:gd name="connsiteY0" fmla="*/ 90874 h 84947"/>
                <a:gd name="connsiteX1" fmla="*/ 20062 w 26137"/>
                <a:gd name="connsiteY1" fmla="*/ 87672 h 84947"/>
                <a:gd name="connsiteX2" fmla="*/ 132 w 26137"/>
                <a:gd name="connsiteY2" fmla="*/ 5143 h 84947"/>
                <a:gd name="connsiteX3" fmla="*/ 3203 w 26137"/>
                <a:gd name="connsiteY3" fmla="*/ 111 h 84947"/>
                <a:gd name="connsiteX4" fmla="*/ 8235 w 26137"/>
                <a:gd name="connsiteY4" fmla="*/ 3182 h 84947"/>
                <a:gd name="connsiteX5" fmla="*/ 28230 w 26137"/>
                <a:gd name="connsiteY5" fmla="*/ 85712 h 84947"/>
                <a:gd name="connsiteX6" fmla="*/ 25158 w 26137"/>
                <a:gd name="connsiteY6" fmla="*/ 90808 h 84947"/>
                <a:gd name="connsiteX7" fmla="*/ 24179 w 26137"/>
                <a:gd name="connsiteY7" fmla="*/ 90874 h 8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37" h="84947">
                  <a:moveTo>
                    <a:pt x="24179" y="90874"/>
                  </a:moveTo>
                  <a:cubicBezTo>
                    <a:pt x="22218" y="90874"/>
                    <a:pt x="20585" y="89567"/>
                    <a:pt x="20062" y="87672"/>
                  </a:cubicBezTo>
                  <a:lnTo>
                    <a:pt x="132" y="5143"/>
                  </a:lnTo>
                  <a:cubicBezTo>
                    <a:pt x="-456" y="2921"/>
                    <a:pt x="982" y="634"/>
                    <a:pt x="3203" y="111"/>
                  </a:cubicBezTo>
                  <a:cubicBezTo>
                    <a:pt x="5425" y="-412"/>
                    <a:pt x="7712" y="961"/>
                    <a:pt x="8235" y="3182"/>
                  </a:cubicBezTo>
                  <a:lnTo>
                    <a:pt x="28230" y="85712"/>
                  </a:lnTo>
                  <a:cubicBezTo>
                    <a:pt x="28753" y="87999"/>
                    <a:pt x="27381" y="90220"/>
                    <a:pt x="25158" y="90808"/>
                  </a:cubicBezTo>
                  <a:cubicBezTo>
                    <a:pt x="24832" y="90874"/>
                    <a:pt x="24505" y="90874"/>
                    <a:pt x="24179" y="90874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78B4A8-0469-69CE-0A6F-22630BD43852}"/>
                </a:ext>
              </a:extLst>
            </p:cNvPr>
            <p:cNvSpPr/>
            <p:nvPr/>
          </p:nvSpPr>
          <p:spPr>
            <a:xfrm>
              <a:off x="9664648" y="1776127"/>
              <a:ext cx="26138" cy="84947"/>
            </a:xfrm>
            <a:custGeom>
              <a:avLst/>
              <a:gdLst>
                <a:gd name="connsiteX0" fmla="*/ 4163 w 26137"/>
                <a:gd name="connsiteY0" fmla="*/ 90870 h 84947"/>
                <a:gd name="connsiteX1" fmla="*/ 3182 w 26137"/>
                <a:gd name="connsiteY1" fmla="*/ 90740 h 84947"/>
                <a:gd name="connsiteX2" fmla="*/ 111 w 26137"/>
                <a:gd name="connsiteY2" fmla="*/ 85708 h 84947"/>
                <a:gd name="connsiteX3" fmla="*/ 19518 w 26137"/>
                <a:gd name="connsiteY3" fmla="*/ 3244 h 84947"/>
                <a:gd name="connsiteX4" fmla="*/ 24550 w 26137"/>
                <a:gd name="connsiteY4" fmla="*/ 108 h 84947"/>
                <a:gd name="connsiteX5" fmla="*/ 27686 w 26137"/>
                <a:gd name="connsiteY5" fmla="*/ 5139 h 84947"/>
                <a:gd name="connsiteX6" fmla="*/ 8214 w 26137"/>
                <a:gd name="connsiteY6" fmla="*/ 87603 h 84947"/>
                <a:gd name="connsiteX7" fmla="*/ 4163 w 26137"/>
                <a:gd name="connsiteY7" fmla="*/ 90870 h 8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37" h="84947">
                  <a:moveTo>
                    <a:pt x="4163" y="90870"/>
                  </a:moveTo>
                  <a:cubicBezTo>
                    <a:pt x="3835" y="90870"/>
                    <a:pt x="3509" y="90805"/>
                    <a:pt x="3182" y="90740"/>
                  </a:cubicBezTo>
                  <a:cubicBezTo>
                    <a:pt x="961" y="90217"/>
                    <a:pt x="-412" y="87930"/>
                    <a:pt x="111" y="85708"/>
                  </a:cubicBezTo>
                  <a:lnTo>
                    <a:pt x="19518" y="3244"/>
                  </a:lnTo>
                  <a:cubicBezTo>
                    <a:pt x="20041" y="1022"/>
                    <a:pt x="22328" y="-415"/>
                    <a:pt x="24550" y="108"/>
                  </a:cubicBezTo>
                  <a:cubicBezTo>
                    <a:pt x="26837" y="630"/>
                    <a:pt x="28209" y="2917"/>
                    <a:pt x="27686" y="5139"/>
                  </a:cubicBezTo>
                  <a:lnTo>
                    <a:pt x="8214" y="87603"/>
                  </a:lnTo>
                  <a:cubicBezTo>
                    <a:pt x="7821" y="89498"/>
                    <a:pt x="6122" y="90870"/>
                    <a:pt x="4163" y="90870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0B281C-6E13-DE23-5141-2E3401653AFB}"/>
                </a:ext>
              </a:extLst>
            </p:cNvPr>
            <p:cNvSpPr/>
            <p:nvPr/>
          </p:nvSpPr>
          <p:spPr>
            <a:xfrm>
              <a:off x="9718069" y="1718787"/>
              <a:ext cx="26138" cy="91481"/>
            </a:xfrm>
            <a:custGeom>
              <a:avLst/>
              <a:gdLst>
                <a:gd name="connsiteX0" fmla="*/ 4192 w 26137"/>
                <a:gd name="connsiteY0" fmla="*/ 93583 h 91481"/>
                <a:gd name="connsiteX1" fmla="*/ 3082 w 26137"/>
                <a:gd name="connsiteY1" fmla="*/ 93452 h 91481"/>
                <a:gd name="connsiteX2" fmla="*/ 141 w 26137"/>
                <a:gd name="connsiteY2" fmla="*/ 88355 h 91481"/>
                <a:gd name="connsiteX3" fmla="*/ 1317 w 26137"/>
                <a:gd name="connsiteY3" fmla="*/ 83912 h 91481"/>
                <a:gd name="connsiteX4" fmla="*/ 6414 w 26137"/>
                <a:gd name="connsiteY4" fmla="*/ 80971 h 91481"/>
                <a:gd name="connsiteX5" fmla="*/ 9354 w 26137"/>
                <a:gd name="connsiteY5" fmla="*/ 86068 h 91481"/>
                <a:gd name="connsiteX6" fmla="*/ 8179 w 26137"/>
                <a:gd name="connsiteY6" fmla="*/ 90511 h 91481"/>
                <a:gd name="connsiteX7" fmla="*/ 4192 w 26137"/>
                <a:gd name="connsiteY7" fmla="*/ 93583 h 91481"/>
                <a:gd name="connsiteX8" fmla="*/ 8570 w 26137"/>
                <a:gd name="connsiteY8" fmla="*/ 76985 h 91481"/>
                <a:gd name="connsiteX9" fmla="*/ 7459 w 26137"/>
                <a:gd name="connsiteY9" fmla="*/ 76855 h 91481"/>
                <a:gd name="connsiteX10" fmla="*/ 4519 w 26137"/>
                <a:gd name="connsiteY10" fmla="*/ 71758 h 91481"/>
                <a:gd name="connsiteX11" fmla="*/ 6675 w 26137"/>
                <a:gd name="connsiteY11" fmla="*/ 63655 h 91481"/>
                <a:gd name="connsiteX12" fmla="*/ 11772 w 26137"/>
                <a:gd name="connsiteY12" fmla="*/ 60715 h 91481"/>
                <a:gd name="connsiteX13" fmla="*/ 14713 w 26137"/>
                <a:gd name="connsiteY13" fmla="*/ 65811 h 91481"/>
                <a:gd name="connsiteX14" fmla="*/ 12556 w 26137"/>
                <a:gd name="connsiteY14" fmla="*/ 73914 h 91481"/>
                <a:gd name="connsiteX15" fmla="*/ 8570 w 26137"/>
                <a:gd name="connsiteY15" fmla="*/ 76985 h 91481"/>
                <a:gd name="connsiteX16" fmla="*/ 13994 w 26137"/>
                <a:gd name="connsiteY16" fmla="*/ 56794 h 91481"/>
                <a:gd name="connsiteX17" fmla="*/ 12883 w 26137"/>
                <a:gd name="connsiteY17" fmla="*/ 56663 h 91481"/>
                <a:gd name="connsiteX18" fmla="*/ 9942 w 26137"/>
                <a:gd name="connsiteY18" fmla="*/ 51566 h 91481"/>
                <a:gd name="connsiteX19" fmla="*/ 12099 w 26137"/>
                <a:gd name="connsiteY19" fmla="*/ 43464 h 91481"/>
                <a:gd name="connsiteX20" fmla="*/ 17195 w 26137"/>
                <a:gd name="connsiteY20" fmla="*/ 40523 h 91481"/>
                <a:gd name="connsiteX21" fmla="*/ 20136 w 26137"/>
                <a:gd name="connsiteY21" fmla="*/ 45620 h 91481"/>
                <a:gd name="connsiteX22" fmla="*/ 17980 w 26137"/>
                <a:gd name="connsiteY22" fmla="*/ 53723 h 91481"/>
                <a:gd name="connsiteX23" fmla="*/ 13994 w 26137"/>
                <a:gd name="connsiteY23" fmla="*/ 56794 h 91481"/>
                <a:gd name="connsiteX24" fmla="*/ 19418 w 26137"/>
                <a:gd name="connsiteY24" fmla="*/ 36603 h 91481"/>
                <a:gd name="connsiteX25" fmla="*/ 18307 w 26137"/>
                <a:gd name="connsiteY25" fmla="*/ 36472 h 91481"/>
                <a:gd name="connsiteX26" fmla="*/ 15366 w 26137"/>
                <a:gd name="connsiteY26" fmla="*/ 31375 h 91481"/>
                <a:gd name="connsiteX27" fmla="*/ 17522 w 26137"/>
                <a:gd name="connsiteY27" fmla="*/ 23273 h 91481"/>
                <a:gd name="connsiteX28" fmla="*/ 22619 w 26137"/>
                <a:gd name="connsiteY28" fmla="*/ 20332 h 91481"/>
                <a:gd name="connsiteX29" fmla="*/ 25560 w 26137"/>
                <a:gd name="connsiteY29" fmla="*/ 25429 h 91481"/>
                <a:gd name="connsiteX30" fmla="*/ 23404 w 26137"/>
                <a:gd name="connsiteY30" fmla="*/ 33532 h 91481"/>
                <a:gd name="connsiteX31" fmla="*/ 19418 w 26137"/>
                <a:gd name="connsiteY31" fmla="*/ 36603 h 91481"/>
                <a:gd name="connsiteX32" fmla="*/ 24776 w 26137"/>
                <a:gd name="connsiteY32" fmla="*/ 16411 h 91481"/>
                <a:gd name="connsiteX33" fmla="*/ 23665 w 26137"/>
                <a:gd name="connsiteY33" fmla="*/ 16281 h 91481"/>
                <a:gd name="connsiteX34" fmla="*/ 20724 w 26137"/>
                <a:gd name="connsiteY34" fmla="*/ 11184 h 91481"/>
                <a:gd name="connsiteX35" fmla="*/ 22881 w 26137"/>
                <a:gd name="connsiteY35" fmla="*/ 3081 h 91481"/>
                <a:gd name="connsiteX36" fmla="*/ 27977 w 26137"/>
                <a:gd name="connsiteY36" fmla="*/ 141 h 91481"/>
                <a:gd name="connsiteX37" fmla="*/ 30918 w 26137"/>
                <a:gd name="connsiteY37" fmla="*/ 5238 h 91481"/>
                <a:gd name="connsiteX38" fmla="*/ 28761 w 26137"/>
                <a:gd name="connsiteY38" fmla="*/ 13340 h 91481"/>
                <a:gd name="connsiteX39" fmla="*/ 24776 w 26137"/>
                <a:gd name="connsiteY39" fmla="*/ 16411 h 9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137" h="91481">
                  <a:moveTo>
                    <a:pt x="4192" y="93583"/>
                  </a:moveTo>
                  <a:cubicBezTo>
                    <a:pt x="3866" y="93583"/>
                    <a:pt x="3473" y="93517"/>
                    <a:pt x="3082" y="93452"/>
                  </a:cubicBezTo>
                  <a:cubicBezTo>
                    <a:pt x="859" y="92864"/>
                    <a:pt x="-447" y="90577"/>
                    <a:pt x="141" y="88355"/>
                  </a:cubicBezTo>
                  <a:lnTo>
                    <a:pt x="1317" y="83912"/>
                  </a:lnTo>
                  <a:cubicBezTo>
                    <a:pt x="1905" y="81690"/>
                    <a:pt x="4192" y="80383"/>
                    <a:pt x="6414" y="80971"/>
                  </a:cubicBezTo>
                  <a:cubicBezTo>
                    <a:pt x="8636" y="81559"/>
                    <a:pt x="9942" y="83846"/>
                    <a:pt x="9354" y="86068"/>
                  </a:cubicBezTo>
                  <a:lnTo>
                    <a:pt x="8179" y="90511"/>
                  </a:lnTo>
                  <a:cubicBezTo>
                    <a:pt x="7721" y="92341"/>
                    <a:pt x="6022" y="93583"/>
                    <a:pt x="4192" y="93583"/>
                  </a:cubicBezTo>
                  <a:close/>
                  <a:moveTo>
                    <a:pt x="8570" y="76985"/>
                  </a:moveTo>
                  <a:cubicBezTo>
                    <a:pt x="8243" y="76985"/>
                    <a:pt x="7852" y="76920"/>
                    <a:pt x="7459" y="76855"/>
                  </a:cubicBezTo>
                  <a:cubicBezTo>
                    <a:pt x="5238" y="76266"/>
                    <a:pt x="3931" y="73979"/>
                    <a:pt x="4519" y="71758"/>
                  </a:cubicBezTo>
                  <a:lnTo>
                    <a:pt x="6675" y="63655"/>
                  </a:lnTo>
                  <a:cubicBezTo>
                    <a:pt x="7264" y="61433"/>
                    <a:pt x="9616" y="60126"/>
                    <a:pt x="11772" y="60715"/>
                  </a:cubicBezTo>
                  <a:cubicBezTo>
                    <a:pt x="13994" y="61303"/>
                    <a:pt x="15301" y="63590"/>
                    <a:pt x="14713" y="65811"/>
                  </a:cubicBezTo>
                  <a:lnTo>
                    <a:pt x="12556" y="73914"/>
                  </a:lnTo>
                  <a:cubicBezTo>
                    <a:pt x="12165" y="75744"/>
                    <a:pt x="10466" y="76985"/>
                    <a:pt x="8570" y="76985"/>
                  </a:cubicBezTo>
                  <a:close/>
                  <a:moveTo>
                    <a:pt x="13994" y="56794"/>
                  </a:moveTo>
                  <a:cubicBezTo>
                    <a:pt x="13667" y="56794"/>
                    <a:pt x="13275" y="56729"/>
                    <a:pt x="12883" y="56663"/>
                  </a:cubicBezTo>
                  <a:cubicBezTo>
                    <a:pt x="10661" y="56075"/>
                    <a:pt x="9354" y="53788"/>
                    <a:pt x="9942" y="51566"/>
                  </a:cubicBezTo>
                  <a:lnTo>
                    <a:pt x="12099" y="43464"/>
                  </a:lnTo>
                  <a:cubicBezTo>
                    <a:pt x="12687" y="41242"/>
                    <a:pt x="14974" y="39935"/>
                    <a:pt x="17195" y="40523"/>
                  </a:cubicBezTo>
                  <a:cubicBezTo>
                    <a:pt x="19418" y="41111"/>
                    <a:pt x="20724" y="43398"/>
                    <a:pt x="20136" y="45620"/>
                  </a:cubicBezTo>
                  <a:lnTo>
                    <a:pt x="17980" y="53723"/>
                  </a:lnTo>
                  <a:cubicBezTo>
                    <a:pt x="17522" y="55552"/>
                    <a:pt x="15823" y="56794"/>
                    <a:pt x="13994" y="56794"/>
                  </a:cubicBezTo>
                  <a:close/>
                  <a:moveTo>
                    <a:pt x="19418" y="36603"/>
                  </a:moveTo>
                  <a:cubicBezTo>
                    <a:pt x="19091" y="36603"/>
                    <a:pt x="18699" y="36537"/>
                    <a:pt x="18307" y="36472"/>
                  </a:cubicBezTo>
                  <a:cubicBezTo>
                    <a:pt x="16085" y="35884"/>
                    <a:pt x="14778" y="33597"/>
                    <a:pt x="15366" y="31375"/>
                  </a:cubicBezTo>
                  <a:lnTo>
                    <a:pt x="17522" y="23273"/>
                  </a:lnTo>
                  <a:cubicBezTo>
                    <a:pt x="18110" y="21051"/>
                    <a:pt x="20463" y="19679"/>
                    <a:pt x="22619" y="20332"/>
                  </a:cubicBezTo>
                  <a:cubicBezTo>
                    <a:pt x="24841" y="20920"/>
                    <a:pt x="26148" y="23207"/>
                    <a:pt x="25560" y="25429"/>
                  </a:cubicBezTo>
                  <a:lnTo>
                    <a:pt x="23404" y="33532"/>
                  </a:lnTo>
                  <a:cubicBezTo>
                    <a:pt x="22946" y="35361"/>
                    <a:pt x="21247" y="36603"/>
                    <a:pt x="19418" y="36603"/>
                  </a:cubicBezTo>
                  <a:close/>
                  <a:moveTo>
                    <a:pt x="24776" y="16411"/>
                  </a:moveTo>
                  <a:cubicBezTo>
                    <a:pt x="24449" y="16411"/>
                    <a:pt x="24057" y="16346"/>
                    <a:pt x="23665" y="16281"/>
                  </a:cubicBezTo>
                  <a:cubicBezTo>
                    <a:pt x="21443" y="15693"/>
                    <a:pt x="20136" y="13406"/>
                    <a:pt x="20724" y="11184"/>
                  </a:cubicBezTo>
                  <a:lnTo>
                    <a:pt x="22881" y="3081"/>
                  </a:lnTo>
                  <a:cubicBezTo>
                    <a:pt x="23469" y="860"/>
                    <a:pt x="25756" y="-447"/>
                    <a:pt x="27977" y="141"/>
                  </a:cubicBezTo>
                  <a:cubicBezTo>
                    <a:pt x="30200" y="729"/>
                    <a:pt x="31506" y="3016"/>
                    <a:pt x="30918" y="5238"/>
                  </a:cubicBezTo>
                  <a:lnTo>
                    <a:pt x="28761" y="13340"/>
                  </a:lnTo>
                  <a:cubicBezTo>
                    <a:pt x="28370" y="15170"/>
                    <a:pt x="26671" y="16411"/>
                    <a:pt x="24776" y="16411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98AA0D-78DE-8467-8E64-E0A465565E8B}"/>
                </a:ext>
              </a:extLst>
            </p:cNvPr>
            <p:cNvSpPr/>
            <p:nvPr/>
          </p:nvSpPr>
          <p:spPr>
            <a:xfrm>
              <a:off x="9779737" y="1759610"/>
              <a:ext cx="13069" cy="98016"/>
            </a:xfrm>
            <a:custGeom>
              <a:avLst/>
              <a:gdLst>
                <a:gd name="connsiteX0" fmla="*/ 4210 w 13068"/>
                <a:gd name="connsiteY0" fmla="*/ 99677 h 98015"/>
                <a:gd name="connsiteX1" fmla="*/ 3687 w 13068"/>
                <a:gd name="connsiteY1" fmla="*/ 99677 h 98015"/>
                <a:gd name="connsiteX2" fmla="*/ 28 w 13068"/>
                <a:gd name="connsiteY2" fmla="*/ 95038 h 98015"/>
                <a:gd name="connsiteX3" fmla="*/ 1008 w 13068"/>
                <a:gd name="connsiteY3" fmla="*/ 86739 h 98015"/>
                <a:gd name="connsiteX4" fmla="*/ 5647 w 13068"/>
                <a:gd name="connsiteY4" fmla="*/ 83080 h 98015"/>
                <a:gd name="connsiteX5" fmla="*/ 9307 w 13068"/>
                <a:gd name="connsiteY5" fmla="*/ 87719 h 98015"/>
                <a:gd name="connsiteX6" fmla="*/ 8326 w 13068"/>
                <a:gd name="connsiteY6" fmla="*/ 96018 h 98015"/>
                <a:gd name="connsiteX7" fmla="*/ 4210 w 13068"/>
                <a:gd name="connsiteY7" fmla="*/ 99677 h 98015"/>
                <a:gd name="connsiteX8" fmla="*/ 6758 w 13068"/>
                <a:gd name="connsiteY8" fmla="*/ 78898 h 98015"/>
                <a:gd name="connsiteX9" fmla="*/ 6235 w 13068"/>
                <a:gd name="connsiteY9" fmla="*/ 78898 h 98015"/>
                <a:gd name="connsiteX10" fmla="*/ 2576 w 13068"/>
                <a:gd name="connsiteY10" fmla="*/ 74258 h 98015"/>
                <a:gd name="connsiteX11" fmla="*/ 3556 w 13068"/>
                <a:gd name="connsiteY11" fmla="*/ 65959 h 98015"/>
                <a:gd name="connsiteX12" fmla="*/ 8196 w 13068"/>
                <a:gd name="connsiteY12" fmla="*/ 62300 h 98015"/>
                <a:gd name="connsiteX13" fmla="*/ 11855 w 13068"/>
                <a:gd name="connsiteY13" fmla="*/ 66940 h 98015"/>
                <a:gd name="connsiteX14" fmla="*/ 10875 w 13068"/>
                <a:gd name="connsiteY14" fmla="*/ 75238 h 98015"/>
                <a:gd name="connsiteX15" fmla="*/ 6758 w 13068"/>
                <a:gd name="connsiteY15" fmla="*/ 78898 h 98015"/>
                <a:gd name="connsiteX16" fmla="*/ 9241 w 13068"/>
                <a:gd name="connsiteY16" fmla="*/ 58118 h 98015"/>
                <a:gd name="connsiteX17" fmla="*/ 8718 w 13068"/>
                <a:gd name="connsiteY17" fmla="*/ 58118 h 98015"/>
                <a:gd name="connsiteX18" fmla="*/ 5059 w 13068"/>
                <a:gd name="connsiteY18" fmla="*/ 53479 h 98015"/>
                <a:gd name="connsiteX19" fmla="*/ 6039 w 13068"/>
                <a:gd name="connsiteY19" fmla="*/ 45180 h 98015"/>
                <a:gd name="connsiteX20" fmla="*/ 10679 w 13068"/>
                <a:gd name="connsiteY20" fmla="*/ 41521 h 98015"/>
                <a:gd name="connsiteX21" fmla="*/ 14337 w 13068"/>
                <a:gd name="connsiteY21" fmla="*/ 46160 h 98015"/>
                <a:gd name="connsiteX22" fmla="*/ 13358 w 13068"/>
                <a:gd name="connsiteY22" fmla="*/ 54459 h 98015"/>
                <a:gd name="connsiteX23" fmla="*/ 9241 w 13068"/>
                <a:gd name="connsiteY23" fmla="*/ 58118 h 98015"/>
                <a:gd name="connsiteX24" fmla="*/ 11724 w 13068"/>
                <a:gd name="connsiteY24" fmla="*/ 37404 h 98015"/>
                <a:gd name="connsiteX25" fmla="*/ 11201 w 13068"/>
                <a:gd name="connsiteY25" fmla="*/ 37404 h 98015"/>
                <a:gd name="connsiteX26" fmla="*/ 7542 w 13068"/>
                <a:gd name="connsiteY26" fmla="*/ 32765 h 98015"/>
                <a:gd name="connsiteX27" fmla="*/ 8523 w 13068"/>
                <a:gd name="connsiteY27" fmla="*/ 24466 h 98015"/>
                <a:gd name="connsiteX28" fmla="*/ 13162 w 13068"/>
                <a:gd name="connsiteY28" fmla="*/ 20807 h 98015"/>
                <a:gd name="connsiteX29" fmla="*/ 16821 w 13068"/>
                <a:gd name="connsiteY29" fmla="*/ 25446 h 98015"/>
                <a:gd name="connsiteX30" fmla="*/ 15841 w 13068"/>
                <a:gd name="connsiteY30" fmla="*/ 33745 h 98015"/>
                <a:gd name="connsiteX31" fmla="*/ 11724 w 13068"/>
                <a:gd name="connsiteY31" fmla="*/ 37404 h 98015"/>
                <a:gd name="connsiteX32" fmla="*/ 14273 w 13068"/>
                <a:gd name="connsiteY32" fmla="*/ 16625 h 98015"/>
                <a:gd name="connsiteX33" fmla="*/ 13750 w 13068"/>
                <a:gd name="connsiteY33" fmla="*/ 16625 h 98015"/>
                <a:gd name="connsiteX34" fmla="*/ 10091 w 13068"/>
                <a:gd name="connsiteY34" fmla="*/ 11985 h 98015"/>
                <a:gd name="connsiteX35" fmla="*/ 11070 w 13068"/>
                <a:gd name="connsiteY35" fmla="*/ 3687 h 98015"/>
                <a:gd name="connsiteX36" fmla="*/ 15710 w 13068"/>
                <a:gd name="connsiteY36" fmla="*/ 27 h 98015"/>
                <a:gd name="connsiteX37" fmla="*/ 19369 w 13068"/>
                <a:gd name="connsiteY37" fmla="*/ 4667 h 98015"/>
                <a:gd name="connsiteX38" fmla="*/ 18390 w 13068"/>
                <a:gd name="connsiteY38" fmla="*/ 12966 h 98015"/>
                <a:gd name="connsiteX39" fmla="*/ 14273 w 13068"/>
                <a:gd name="connsiteY39" fmla="*/ 16625 h 9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068" h="98015">
                  <a:moveTo>
                    <a:pt x="4210" y="99677"/>
                  </a:moveTo>
                  <a:cubicBezTo>
                    <a:pt x="4013" y="99677"/>
                    <a:pt x="3883" y="99677"/>
                    <a:pt x="3687" y="99677"/>
                  </a:cubicBezTo>
                  <a:cubicBezTo>
                    <a:pt x="1399" y="99416"/>
                    <a:pt x="-234" y="97325"/>
                    <a:pt x="28" y="95038"/>
                  </a:cubicBezTo>
                  <a:lnTo>
                    <a:pt x="1008" y="86739"/>
                  </a:lnTo>
                  <a:cubicBezTo>
                    <a:pt x="1269" y="84452"/>
                    <a:pt x="3295" y="82753"/>
                    <a:pt x="5647" y="83080"/>
                  </a:cubicBezTo>
                  <a:cubicBezTo>
                    <a:pt x="7934" y="83341"/>
                    <a:pt x="9567" y="85432"/>
                    <a:pt x="9307" y="87719"/>
                  </a:cubicBezTo>
                  <a:lnTo>
                    <a:pt x="8326" y="96018"/>
                  </a:lnTo>
                  <a:cubicBezTo>
                    <a:pt x="8130" y="98109"/>
                    <a:pt x="6300" y="99677"/>
                    <a:pt x="4210" y="99677"/>
                  </a:cubicBezTo>
                  <a:close/>
                  <a:moveTo>
                    <a:pt x="6758" y="78898"/>
                  </a:moveTo>
                  <a:cubicBezTo>
                    <a:pt x="6562" y="78898"/>
                    <a:pt x="6431" y="78898"/>
                    <a:pt x="6235" y="78898"/>
                  </a:cubicBezTo>
                  <a:cubicBezTo>
                    <a:pt x="3948" y="78636"/>
                    <a:pt x="2314" y="76545"/>
                    <a:pt x="2576" y="74258"/>
                  </a:cubicBezTo>
                  <a:lnTo>
                    <a:pt x="3556" y="65959"/>
                  </a:lnTo>
                  <a:cubicBezTo>
                    <a:pt x="3817" y="63672"/>
                    <a:pt x="5843" y="62039"/>
                    <a:pt x="8196" y="62300"/>
                  </a:cubicBezTo>
                  <a:cubicBezTo>
                    <a:pt x="10482" y="62562"/>
                    <a:pt x="12116" y="64653"/>
                    <a:pt x="11855" y="66940"/>
                  </a:cubicBezTo>
                  <a:lnTo>
                    <a:pt x="10875" y="75238"/>
                  </a:lnTo>
                  <a:cubicBezTo>
                    <a:pt x="10613" y="77329"/>
                    <a:pt x="8849" y="78898"/>
                    <a:pt x="6758" y="78898"/>
                  </a:cubicBezTo>
                  <a:close/>
                  <a:moveTo>
                    <a:pt x="9241" y="58118"/>
                  </a:moveTo>
                  <a:cubicBezTo>
                    <a:pt x="9045" y="58118"/>
                    <a:pt x="8914" y="58118"/>
                    <a:pt x="8718" y="58118"/>
                  </a:cubicBezTo>
                  <a:cubicBezTo>
                    <a:pt x="6431" y="57857"/>
                    <a:pt x="4797" y="55766"/>
                    <a:pt x="5059" y="53479"/>
                  </a:cubicBezTo>
                  <a:lnTo>
                    <a:pt x="6039" y="45180"/>
                  </a:lnTo>
                  <a:cubicBezTo>
                    <a:pt x="6300" y="42893"/>
                    <a:pt x="8392" y="41194"/>
                    <a:pt x="10679" y="41521"/>
                  </a:cubicBezTo>
                  <a:cubicBezTo>
                    <a:pt x="12965" y="41782"/>
                    <a:pt x="14599" y="43873"/>
                    <a:pt x="14337" y="46160"/>
                  </a:cubicBezTo>
                  <a:lnTo>
                    <a:pt x="13358" y="54459"/>
                  </a:lnTo>
                  <a:cubicBezTo>
                    <a:pt x="13162" y="56615"/>
                    <a:pt x="11332" y="58118"/>
                    <a:pt x="9241" y="58118"/>
                  </a:cubicBezTo>
                  <a:close/>
                  <a:moveTo>
                    <a:pt x="11724" y="37404"/>
                  </a:moveTo>
                  <a:cubicBezTo>
                    <a:pt x="11528" y="37404"/>
                    <a:pt x="11397" y="37404"/>
                    <a:pt x="11201" y="37404"/>
                  </a:cubicBezTo>
                  <a:cubicBezTo>
                    <a:pt x="8914" y="37143"/>
                    <a:pt x="7281" y="35052"/>
                    <a:pt x="7542" y="32765"/>
                  </a:cubicBezTo>
                  <a:lnTo>
                    <a:pt x="8523" y="24466"/>
                  </a:lnTo>
                  <a:cubicBezTo>
                    <a:pt x="8783" y="22179"/>
                    <a:pt x="10940" y="20545"/>
                    <a:pt x="13162" y="20807"/>
                  </a:cubicBezTo>
                  <a:cubicBezTo>
                    <a:pt x="15449" y="21068"/>
                    <a:pt x="17082" y="23159"/>
                    <a:pt x="16821" y="25446"/>
                  </a:cubicBezTo>
                  <a:lnTo>
                    <a:pt x="15841" y="33745"/>
                  </a:lnTo>
                  <a:cubicBezTo>
                    <a:pt x="15645" y="35836"/>
                    <a:pt x="13815" y="37404"/>
                    <a:pt x="11724" y="37404"/>
                  </a:cubicBezTo>
                  <a:close/>
                  <a:moveTo>
                    <a:pt x="14273" y="16625"/>
                  </a:moveTo>
                  <a:cubicBezTo>
                    <a:pt x="14077" y="16625"/>
                    <a:pt x="13946" y="16625"/>
                    <a:pt x="13750" y="16625"/>
                  </a:cubicBezTo>
                  <a:cubicBezTo>
                    <a:pt x="11463" y="16363"/>
                    <a:pt x="9829" y="14272"/>
                    <a:pt x="10091" y="11985"/>
                  </a:cubicBezTo>
                  <a:lnTo>
                    <a:pt x="11070" y="3687"/>
                  </a:lnTo>
                  <a:cubicBezTo>
                    <a:pt x="11332" y="1400"/>
                    <a:pt x="13358" y="-234"/>
                    <a:pt x="15710" y="27"/>
                  </a:cubicBezTo>
                  <a:cubicBezTo>
                    <a:pt x="17997" y="289"/>
                    <a:pt x="19631" y="2380"/>
                    <a:pt x="19369" y="4667"/>
                  </a:cubicBezTo>
                  <a:lnTo>
                    <a:pt x="18390" y="12966"/>
                  </a:lnTo>
                  <a:cubicBezTo>
                    <a:pt x="18128" y="15057"/>
                    <a:pt x="16363" y="16625"/>
                    <a:pt x="14273" y="16625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E1311E-6D48-D073-61E3-9D87F4933225}"/>
                </a:ext>
              </a:extLst>
            </p:cNvPr>
            <p:cNvSpPr/>
            <p:nvPr/>
          </p:nvSpPr>
          <p:spPr>
            <a:xfrm>
              <a:off x="9940043" y="1718722"/>
              <a:ext cx="26138" cy="91481"/>
            </a:xfrm>
            <a:custGeom>
              <a:avLst/>
              <a:gdLst>
                <a:gd name="connsiteX0" fmla="*/ 26932 w 26137"/>
                <a:gd name="connsiteY0" fmla="*/ 93648 h 91481"/>
                <a:gd name="connsiteX1" fmla="*/ 22881 w 26137"/>
                <a:gd name="connsiteY1" fmla="*/ 90511 h 91481"/>
                <a:gd name="connsiteX2" fmla="*/ 21704 w 26137"/>
                <a:gd name="connsiteY2" fmla="*/ 86068 h 91481"/>
                <a:gd name="connsiteX3" fmla="*/ 24645 w 26137"/>
                <a:gd name="connsiteY3" fmla="*/ 80971 h 91481"/>
                <a:gd name="connsiteX4" fmla="*/ 29741 w 26137"/>
                <a:gd name="connsiteY4" fmla="*/ 83912 h 91481"/>
                <a:gd name="connsiteX5" fmla="*/ 30918 w 26137"/>
                <a:gd name="connsiteY5" fmla="*/ 88355 h 91481"/>
                <a:gd name="connsiteX6" fmla="*/ 27978 w 26137"/>
                <a:gd name="connsiteY6" fmla="*/ 93452 h 91481"/>
                <a:gd name="connsiteX7" fmla="*/ 26932 w 26137"/>
                <a:gd name="connsiteY7" fmla="*/ 93648 h 91481"/>
                <a:gd name="connsiteX8" fmla="*/ 22488 w 26137"/>
                <a:gd name="connsiteY8" fmla="*/ 77051 h 91481"/>
                <a:gd name="connsiteX9" fmla="*/ 18437 w 26137"/>
                <a:gd name="connsiteY9" fmla="*/ 73914 h 91481"/>
                <a:gd name="connsiteX10" fmla="*/ 16281 w 26137"/>
                <a:gd name="connsiteY10" fmla="*/ 65811 h 91481"/>
                <a:gd name="connsiteX11" fmla="*/ 19221 w 26137"/>
                <a:gd name="connsiteY11" fmla="*/ 60715 h 91481"/>
                <a:gd name="connsiteX12" fmla="*/ 24318 w 26137"/>
                <a:gd name="connsiteY12" fmla="*/ 63655 h 91481"/>
                <a:gd name="connsiteX13" fmla="*/ 26474 w 26137"/>
                <a:gd name="connsiteY13" fmla="*/ 71758 h 91481"/>
                <a:gd name="connsiteX14" fmla="*/ 23534 w 26137"/>
                <a:gd name="connsiteY14" fmla="*/ 76855 h 91481"/>
                <a:gd name="connsiteX15" fmla="*/ 22488 w 26137"/>
                <a:gd name="connsiteY15" fmla="*/ 77051 h 91481"/>
                <a:gd name="connsiteX16" fmla="*/ 17130 w 26137"/>
                <a:gd name="connsiteY16" fmla="*/ 56859 h 91481"/>
                <a:gd name="connsiteX17" fmla="*/ 13079 w 26137"/>
                <a:gd name="connsiteY17" fmla="*/ 53723 h 91481"/>
                <a:gd name="connsiteX18" fmla="*/ 10922 w 26137"/>
                <a:gd name="connsiteY18" fmla="*/ 45620 h 91481"/>
                <a:gd name="connsiteX19" fmla="*/ 13863 w 26137"/>
                <a:gd name="connsiteY19" fmla="*/ 40523 h 91481"/>
                <a:gd name="connsiteX20" fmla="*/ 18960 w 26137"/>
                <a:gd name="connsiteY20" fmla="*/ 43464 h 91481"/>
                <a:gd name="connsiteX21" fmla="*/ 21116 w 26137"/>
                <a:gd name="connsiteY21" fmla="*/ 51566 h 91481"/>
                <a:gd name="connsiteX22" fmla="*/ 18176 w 26137"/>
                <a:gd name="connsiteY22" fmla="*/ 56663 h 91481"/>
                <a:gd name="connsiteX23" fmla="*/ 17130 w 26137"/>
                <a:gd name="connsiteY23" fmla="*/ 56859 h 91481"/>
                <a:gd name="connsiteX24" fmla="*/ 11772 w 26137"/>
                <a:gd name="connsiteY24" fmla="*/ 36668 h 91481"/>
                <a:gd name="connsiteX25" fmla="*/ 7720 w 26137"/>
                <a:gd name="connsiteY25" fmla="*/ 33532 h 91481"/>
                <a:gd name="connsiteX26" fmla="*/ 5564 w 26137"/>
                <a:gd name="connsiteY26" fmla="*/ 25429 h 91481"/>
                <a:gd name="connsiteX27" fmla="*/ 8504 w 26137"/>
                <a:gd name="connsiteY27" fmla="*/ 20332 h 91481"/>
                <a:gd name="connsiteX28" fmla="*/ 13601 w 26137"/>
                <a:gd name="connsiteY28" fmla="*/ 23273 h 91481"/>
                <a:gd name="connsiteX29" fmla="*/ 15757 w 26137"/>
                <a:gd name="connsiteY29" fmla="*/ 31375 h 91481"/>
                <a:gd name="connsiteX30" fmla="*/ 12817 w 26137"/>
                <a:gd name="connsiteY30" fmla="*/ 36472 h 91481"/>
                <a:gd name="connsiteX31" fmla="*/ 11772 w 26137"/>
                <a:gd name="connsiteY31" fmla="*/ 36668 h 91481"/>
                <a:gd name="connsiteX32" fmla="*/ 6348 w 26137"/>
                <a:gd name="connsiteY32" fmla="*/ 16477 h 91481"/>
                <a:gd name="connsiteX33" fmla="*/ 2297 w 26137"/>
                <a:gd name="connsiteY33" fmla="*/ 13340 h 91481"/>
                <a:gd name="connsiteX34" fmla="*/ 141 w 26137"/>
                <a:gd name="connsiteY34" fmla="*/ 5238 h 91481"/>
                <a:gd name="connsiteX35" fmla="*/ 3081 w 26137"/>
                <a:gd name="connsiteY35" fmla="*/ 141 h 91481"/>
                <a:gd name="connsiteX36" fmla="*/ 8178 w 26137"/>
                <a:gd name="connsiteY36" fmla="*/ 3081 h 91481"/>
                <a:gd name="connsiteX37" fmla="*/ 10334 w 26137"/>
                <a:gd name="connsiteY37" fmla="*/ 11184 h 91481"/>
                <a:gd name="connsiteX38" fmla="*/ 7394 w 26137"/>
                <a:gd name="connsiteY38" fmla="*/ 16281 h 91481"/>
                <a:gd name="connsiteX39" fmla="*/ 6348 w 26137"/>
                <a:gd name="connsiteY39" fmla="*/ 16477 h 9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137" h="91481">
                  <a:moveTo>
                    <a:pt x="26932" y="93648"/>
                  </a:moveTo>
                  <a:cubicBezTo>
                    <a:pt x="25102" y="93648"/>
                    <a:pt x="23403" y="92406"/>
                    <a:pt x="22881" y="90511"/>
                  </a:cubicBezTo>
                  <a:lnTo>
                    <a:pt x="21704" y="86068"/>
                  </a:lnTo>
                  <a:cubicBezTo>
                    <a:pt x="21116" y="83846"/>
                    <a:pt x="22423" y="81559"/>
                    <a:pt x="24645" y="80971"/>
                  </a:cubicBezTo>
                  <a:cubicBezTo>
                    <a:pt x="26932" y="80383"/>
                    <a:pt x="29153" y="81690"/>
                    <a:pt x="29741" y="83912"/>
                  </a:cubicBezTo>
                  <a:lnTo>
                    <a:pt x="30918" y="88355"/>
                  </a:lnTo>
                  <a:cubicBezTo>
                    <a:pt x="31506" y="90577"/>
                    <a:pt x="30199" y="92864"/>
                    <a:pt x="27978" y="93452"/>
                  </a:cubicBezTo>
                  <a:cubicBezTo>
                    <a:pt x="27651" y="93583"/>
                    <a:pt x="27258" y="93648"/>
                    <a:pt x="26932" y="93648"/>
                  </a:cubicBezTo>
                  <a:close/>
                  <a:moveTo>
                    <a:pt x="22488" y="77051"/>
                  </a:moveTo>
                  <a:cubicBezTo>
                    <a:pt x="20658" y="77051"/>
                    <a:pt x="18960" y="75809"/>
                    <a:pt x="18437" y="73914"/>
                  </a:cubicBezTo>
                  <a:lnTo>
                    <a:pt x="16281" y="65811"/>
                  </a:lnTo>
                  <a:cubicBezTo>
                    <a:pt x="15693" y="63590"/>
                    <a:pt x="16999" y="61303"/>
                    <a:pt x="19221" y="60715"/>
                  </a:cubicBezTo>
                  <a:cubicBezTo>
                    <a:pt x="21508" y="60127"/>
                    <a:pt x="23730" y="61433"/>
                    <a:pt x="24318" y="63655"/>
                  </a:cubicBezTo>
                  <a:lnTo>
                    <a:pt x="26474" y="71758"/>
                  </a:lnTo>
                  <a:cubicBezTo>
                    <a:pt x="27063" y="73979"/>
                    <a:pt x="25755" y="76266"/>
                    <a:pt x="23534" y="76855"/>
                  </a:cubicBezTo>
                  <a:cubicBezTo>
                    <a:pt x="23207" y="77051"/>
                    <a:pt x="22881" y="77051"/>
                    <a:pt x="22488" y="77051"/>
                  </a:cubicBezTo>
                  <a:close/>
                  <a:moveTo>
                    <a:pt x="17130" y="56859"/>
                  </a:moveTo>
                  <a:cubicBezTo>
                    <a:pt x="15300" y="56859"/>
                    <a:pt x="13601" y="55618"/>
                    <a:pt x="13079" y="53723"/>
                  </a:cubicBezTo>
                  <a:lnTo>
                    <a:pt x="10922" y="45620"/>
                  </a:lnTo>
                  <a:cubicBezTo>
                    <a:pt x="10334" y="43398"/>
                    <a:pt x="11642" y="41111"/>
                    <a:pt x="13863" y="40523"/>
                  </a:cubicBezTo>
                  <a:cubicBezTo>
                    <a:pt x="16085" y="39935"/>
                    <a:pt x="18371" y="41242"/>
                    <a:pt x="18960" y="43464"/>
                  </a:cubicBezTo>
                  <a:lnTo>
                    <a:pt x="21116" y="51566"/>
                  </a:lnTo>
                  <a:cubicBezTo>
                    <a:pt x="21704" y="53788"/>
                    <a:pt x="20397" y="56075"/>
                    <a:pt x="18176" y="56663"/>
                  </a:cubicBezTo>
                  <a:cubicBezTo>
                    <a:pt x="17849" y="56859"/>
                    <a:pt x="17522" y="56859"/>
                    <a:pt x="17130" y="56859"/>
                  </a:cubicBezTo>
                  <a:close/>
                  <a:moveTo>
                    <a:pt x="11772" y="36668"/>
                  </a:moveTo>
                  <a:cubicBezTo>
                    <a:pt x="9943" y="36668"/>
                    <a:pt x="8244" y="35427"/>
                    <a:pt x="7720" y="33532"/>
                  </a:cubicBezTo>
                  <a:lnTo>
                    <a:pt x="5564" y="25429"/>
                  </a:lnTo>
                  <a:cubicBezTo>
                    <a:pt x="4976" y="23207"/>
                    <a:pt x="6283" y="20920"/>
                    <a:pt x="8504" y="20332"/>
                  </a:cubicBezTo>
                  <a:cubicBezTo>
                    <a:pt x="10792" y="19744"/>
                    <a:pt x="13014" y="21051"/>
                    <a:pt x="13601" y="23273"/>
                  </a:cubicBezTo>
                  <a:lnTo>
                    <a:pt x="15757" y="31375"/>
                  </a:lnTo>
                  <a:cubicBezTo>
                    <a:pt x="16346" y="33597"/>
                    <a:pt x="15039" y="35884"/>
                    <a:pt x="12817" y="36472"/>
                  </a:cubicBezTo>
                  <a:cubicBezTo>
                    <a:pt x="12490" y="36603"/>
                    <a:pt x="12099" y="36668"/>
                    <a:pt x="11772" y="36668"/>
                  </a:cubicBezTo>
                  <a:close/>
                  <a:moveTo>
                    <a:pt x="6348" y="16477"/>
                  </a:moveTo>
                  <a:cubicBezTo>
                    <a:pt x="4519" y="16477"/>
                    <a:pt x="2820" y="15235"/>
                    <a:pt x="2297" y="13340"/>
                  </a:cubicBezTo>
                  <a:lnTo>
                    <a:pt x="141" y="5238"/>
                  </a:lnTo>
                  <a:cubicBezTo>
                    <a:pt x="-448" y="3016"/>
                    <a:pt x="860" y="729"/>
                    <a:pt x="3081" y="141"/>
                  </a:cubicBezTo>
                  <a:cubicBezTo>
                    <a:pt x="5303" y="-447"/>
                    <a:pt x="7589" y="860"/>
                    <a:pt x="8178" y="3081"/>
                  </a:cubicBezTo>
                  <a:lnTo>
                    <a:pt x="10334" y="11184"/>
                  </a:lnTo>
                  <a:cubicBezTo>
                    <a:pt x="10922" y="13406"/>
                    <a:pt x="9616" y="15693"/>
                    <a:pt x="7394" y="16281"/>
                  </a:cubicBezTo>
                  <a:cubicBezTo>
                    <a:pt x="7067" y="16411"/>
                    <a:pt x="6741" y="16477"/>
                    <a:pt x="6348" y="16477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39A8DD-438A-1E5A-6272-A1D46D45F8B4}"/>
                </a:ext>
              </a:extLst>
            </p:cNvPr>
            <p:cNvSpPr/>
            <p:nvPr/>
          </p:nvSpPr>
          <p:spPr>
            <a:xfrm>
              <a:off x="9890756" y="1760928"/>
              <a:ext cx="13069" cy="98016"/>
            </a:xfrm>
            <a:custGeom>
              <a:avLst/>
              <a:gdLst>
                <a:gd name="connsiteX0" fmla="*/ 15057 w 13068"/>
                <a:gd name="connsiteY0" fmla="*/ 99666 h 98015"/>
                <a:gd name="connsiteX1" fmla="*/ 10940 w 13068"/>
                <a:gd name="connsiteY1" fmla="*/ 96007 h 98015"/>
                <a:gd name="connsiteX2" fmla="*/ 9960 w 13068"/>
                <a:gd name="connsiteY2" fmla="*/ 87708 h 98015"/>
                <a:gd name="connsiteX3" fmla="*/ 13619 w 13068"/>
                <a:gd name="connsiteY3" fmla="*/ 83069 h 98015"/>
                <a:gd name="connsiteX4" fmla="*/ 18259 w 13068"/>
                <a:gd name="connsiteY4" fmla="*/ 86728 h 98015"/>
                <a:gd name="connsiteX5" fmla="*/ 19239 w 13068"/>
                <a:gd name="connsiteY5" fmla="*/ 95027 h 98015"/>
                <a:gd name="connsiteX6" fmla="*/ 15579 w 13068"/>
                <a:gd name="connsiteY6" fmla="*/ 99666 h 98015"/>
                <a:gd name="connsiteX7" fmla="*/ 15057 w 13068"/>
                <a:gd name="connsiteY7" fmla="*/ 99666 h 98015"/>
                <a:gd name="connsiteX8" fmla="*/ 12574 w 13068"/>
                <a:gd name="connsiteY8" fmla="*/ 78887 h 98015"/>
                <a:gd name="connsiteX9" fmla="*/ 8457 w 13068"/>
                <a:gd name="connsiteY9" fmla="*/ 75227 h 98015"/>
                <a:gd name="connsiteX10" fmla="*/ 7477 w 13068"/>
                <a:gd name="connsiteY10" fmla="*/ 66929 h 98015"/>
                <a:gd name="connsiteX11" fmla="*/ 11136 w 13068"/>
                <a:gd name="connsiteY11" fmla="*/ 62289 h 98015"/>
                <a:gd name="connsiteX12" fmla="*/ 15776 w 13068"/>
                <a:gd name="connsiteY12" fmla="*/ 65949 h 98015"/>
                <a:gd name="connsiteX13" fmla="*/ 16756 w 13068"/>
                <a:gd name="connsiteY13" fmla="*/ 74247 h 98015"/>
                <a:gd name="connsiteX14" fmla="*/ 13096 w 13068"/>
                <a:gd name="connsiteY14" fmla="*/ 78887 h 98015"/>
                <a:gd name="connsiteX15" fmla="*/ 12574 w 13068"/>
                <a:gd name="connsiteY15" fmla="*/ 78887 h 98015"/>
                <a:gd name="connsiteX16" fmla="*/ 10091 w 13068"/>
                <a:gd name="connsiteY16" fmla="*/ 58107 h 98015"/>
                <a:gd name="connsiteX17" fmla="*/ 5974 w 13068"/>
                <a:gd name="connsiteY17" fmla="*/ 54448 h 98015"/>
                <a:gd name="connsiteX18" fmla="*/ 4994 w 13068"/>
                <a:gd name="connsiteY18" fmla="*/ 46149 h 98015"/>
                <a:gd name="connsiteX19" fmla="*/ 8653 w 13068"/>
                <a:gd name="connsiteY19" fmla="*/ 41510 h 98015"/>
                <a:gd name="connsiteX20" fmla="*/ 13293 w 13068"/>
                <a:gd name="connsiteY20" fmla="*/ 45169 h 98015"/>
                <a:gd name="connsiteX21" fmla="*/ 14273 w 13068"/>
                <a:gd name="connsiteY21" fmla="*/ 53468 h 98015"/>
                <a:gd name="connsiteX22" fmla="*/ 10613 w 13068"/>
                <a:gd name="connsiteY22" fmla="*/ 58107 h 98015"/>
                <a:gd name="connsiteX23" fmla="*/ 10091 w 13068"/>
                <a:gd name="connsiteY23" fmla="*/ 58107 h 98015"/>
                <a:gd name="connsiteX24" fmla="*/ 7608 w 13068"/>
                <a:gd name="connsiteY24" fmla="*/ 37393 h 98015"/>
                <a:gd name="connsiteX25" fmla="*/ 3491 w 13068"/>
                <a:gd name="connsiteY25" fmla="*/ 33734 h 98015"/>
                <a:gd name="connsiteX26" fmla="*/ 2511 w 13068"/>
                <a:gd name="connsiteY26" fmla="*/ 25435 h 98015"/>
                <a:gd name="connsiteX27" fmla="*/ 6170 w 13068"/>
                <a:gd name="connsiteY27" fmla="*/ 20796 h 98015"/>
                <a:gd name="connsiteX28" fmla="*/ 10809 w 13068"/>
                <a:gd name="connsiteY28" fmla="*/ 24455 h 98015"/>
                <a:gd name="connsiteX29" fmla="*/ 11790 w 13068"/>
                <a:gd name="connsiteY29" fmla="*/ 32754 h 98015"/>
                <a:gd name="connsiteX30" fmla="*/ 8130 w 13068"/>
                <a:gd name="connsiteY30" fmla="*/ 37393 h 98015"/>
                <a:gd name="connsiteX31" fmla="*/ 7608 w 13068"/>
                <a:gd name="connsiteY31" fmla="*/ 37393 h 98015"/>
                <a:gd name="connsiteX32" fmla="*/ 5125 w 13068"/>
                <a:gd name="connsiteY32" fmla="*/ 16614 h 98015"/>
                <a:gd name="connsiteX33" fmla="*/ 1008 w 13068"/>
                <a:gd name="connsiteY33" fmla="*/ 12955 h 98015"/>
                <a:gd name="connsiteX34" fmla="*/ 28 w 13068"/>
                <a:gd name="connsiteY34" fmla="*/ 4656 h 98015"/>
                <a:gd name="connsiteX35" fmla="*/ 3687 w 13068"/>
                <a:gd name="connsiteY35" fmla="*/ 17 h 98015"/>
                <a:gd name="connsiteX36" fmla="*/ 8326 w 13068"/>
                <a:gd name="connsiteY36" fmla="*/ 3676 h 98015"/>
                <a:gd name="connsiteX37" fmla="*/ 9307 w 13068"/>
                <a:gd name="connsiteY37" fmla="*/ 11974 h 98015"/>
                <a:gd name="connsiteX38" fmla="*/ 5647 w 13068"/>
                <a:gd name="connsiteY38" fmla="*/ 16614 h 98015"/>
                <a:gd name="connsiteX39" fmla="*/ 5125 w 13068"/>
                <a:gd name="connsiteY39" fmla="*/ 16614 h 9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068" h="98015">
                  <a:moveTo>
                    <a:pt x="15057" y="99666"/>
                  </a:moveTo>
                  <a:cubicBezTo>
                    <a:pt x="12965" y="99666"/>
                    <a:pt x="11136" y="98098"/>
                    <a:pt x="10940" y="96007"/>
                  </a:cubicBezTo>
                  <a:lnTo>
                    <a:pt x="9960" y="87708"/>
                  </a:lnTo>
                  <a:cubicBezTo>
                    <a:pt x="9698" y="85421"/>
                    <a:pt x="11332" y="83330"/>
                    <a:pt x="13619" y="83069"/>
                  </a:cubicBezTo>
                  <a:cubicBezTo>
                    <a:pt x="15906" y="82807"/>
                    <a:pt x="17997" y="84441"/>
                    <a:pt x="18259" y="86728"/>
                  </a:cubicBezTo>
                  <a:lnTo>
                    <a:pt x="19239" y="95027"/>
                  </a:lnTo>
                  <a:cubicBezTo>
                    <a:pt x="19500" y="97314"/>
                    <a:pt x="17866" y="99405"/>
                    <a:pt x="15579" y="99666"/>
                  </a:cubicBezTo>
                  <a:cubicBezTo>
                    <a:pt x="15449" y="99666"/>
                    <a:pt x="15252" y="99666"/>
                    <a:pt x="15057" y="99666"/>
                  </a:cubicBezTo>
                  <a:close/>
                  <a:moveTo>
                    <a:pt x="12574" y="78887"/>
                  </a:moveTo>
                  <a:cubicBezTo>
                    <a:pt x="10482" y="78887"/>
                    <a:pt x="8653" y="77318"/>
                    <a:pt x="8457" y="75227"/>
                  </a:cubicBezTo>
                  <a:lnTo>
                    <a:pt x="7477" y="66929"/>
                  </a:lnTo>
                  <a:cubicBezTo>
                    <a:pt x="7215" y="64642"/>
                    <a:pt x="8849" y="62551"/>
                    <a:pt x="11136" y="62289"/>
                  </a:cubicBezTo>
                  <a:cubicBezTo>
                    <a:pt x="13423" y="62093"/>
                    <a:pt x="15514" y="63662"/>
                    <a:pt x="15776" y="65949"/>
                  </a:cubicBezTo>
                  <a:lnTo>
                    <a:pt x="16756" y="74247"/>
                  </a:lnTo>
                  <a:cubicBezTo>
                    <a:pt x="17017" y="76534"/>
                    <a:pt x="15383" y="78625"/>
                    <a:pt x="13096" y="78887"/>
                  </a:cubicBezTo>
                  <a:cubicBezTo>
                    <a:pt x="12900" y="78887"/>
                    <a:pt x="12769" y="78887"/>
                    <a:pt x="12574" y="78887"/>
                  </a:cubicBezTo>
                  <a:close/>
                  <a:moveTo>
                    <a:pt x="10091" y="58107"/>
                  </a:moveTo>
                  <a:cubicBezTo>
                    <a:pt x="7999" y="58107"/>
                    <a:pt x="6170" y="56539"/>
                    <a:pt x="5974" y="54448"/>
                  </a:cubicBezTo>
                  <a:lnTo>
                    <a:pt x="4994" y="46149"/>
                  </a:lnTo>
                  <a:cubicBezTo>
                    <a:pt x="4732" y="43862"/>
                    <a:pt x="6366" y="41771"/>
                    <a:pt x="8653" y="41510"/>
                  </a:cubicBezTo>
                  <a:cubicBezTo>
                    <a:pt x="10940" y="41249"/>
                    <a:pt x="13031" y="42882"/>
                    <a:pt x="13293" y="45169"/>
                  </a:cubicBezTo>
                  <a:lnTo>
                    <a:pt x="14273" y="53468"/>
                  </a:lnTo>
                  <a:cubicBezTo>
                    <a:pt x="14534" y="55755"/>
                    <a:pt x="12900" y="57846"/>
                    <a:pt x="10613" y="58107"/>
                  </a:cubicBezTo>
                  <a:cubicBezTo>
                    <a:pt x="10417" y="58107"/>
                    <a:pt x="10222" y="58107"/>
                    <a:pt x="10091" y="58107"/>
                  </a:cubicBezTo>
                  <a:close/>
                  <a:moveTo>
                    <a:pt x="7608" y="37393"/>
                  </a:moveTo>
                  <a:cubicBezTo>
                    <a:pt x="5516" y="37393"/>
                    <a:pt x="3687" y="35825"/>
                    <a:pt x="3491" y="33734"/>
                  </a:cubicBezTo>
                  <a:lnTo>
                    <a:pt x="2511" y="25435"/>
                  </a:lnTo>
                  <a:cubicBezTo>
                    <a:pt x="2249" y="23148"/>
                    <a:pt x="3883" y="21057"/>
                    <a:pt x="6170" y="20796"/>
                  </a:cubicBezTo>
                  <a:cubicBezTo>
                    <a:pt x="8457" y="20535"/>
                    <a:pt x="10548" y="22168"/>
                    <a:pt x="10809" y="24455"/>
                  </a:cubicBezTo>
                  <a:lnTo>
                    <a:pt x="11790" y="32754"/>
                  </a:lnTo>
                  <a:cubicBezTo>
                    <a:pt x="12051" y="35041"/>
                    <a:pt x="10417" y="37132"/>
                    <a:pt x="8130" y="37393"/>
                  </a:cubicBezTo>
                  <a:cubicBezTo>
                    <a:pt x="7934" y="37393"/>
                    <a:pt x="7738" y="37393"/>
                    <a:pt x="7608" y="37393"/>
                  </a:cubicBezTo>
                  <a:close/>
                  <a:moveTo>
                    <a:pt x="5125" y="16614"/>
                  </a:moveTo>
                  <a:cubicBezTo>
                    <a:pt x="3033" y="16614"/>
                    <a:pt x="1269" y="15046"/>
                    <a:pt x="1008" y="12955"/>
                  </a:cubicBezTo>
                  <a:lnTo>
                    <a:pt x="28" y="4656"/>
                  </a:lnTo>
                  <a:cubicBezTo>
                    <a:pt x="-234" y="2369"/>
                    <a:pt x="1399" y="278"/>
                    <a:pt x="3687" y="17"/>
                  </a:cubicBezTo>
                  <a:cubicBezTo>
                    <a:pt x="6039" y="-180"/>
                    <a:pt x="8065" y="1389"/>
                    <a:pt x="8326" y="3676"/>
                  </a:cubicBezTo>
                  <a:lnTo>
                    <a:pt x="9307" y="11974"/>
                  </a:lnTo>
                  <a:cubicBezTo>
                    <a:pt x="9567" y="14261"/>
                    <a:pt x="7934" y="16352"/>
                    <a:pt x="5647" y="16614"/>
                  </a:cubicBezTo>
                  <a:cubicBezTo>
                    <a:pt x="5451" y="16614"/>
                    <a:pt x="5255" y="16614"/>
                    <a:pt x="5125" y="16614"/>
                  </a:cubicBezTo>
                  <a:close/>
                </a:path>
              </a:pathLst>
            </a:custGeom>
            <a:grpFill/>
            <a:ln w="6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83B4079-DD75-3A56-B8CB-565B6CD3D3F2}"/>
              </a:ext>
            </a:extLst>
          </p:cNvPr>
          <p:cNvSpPr txBox="1"/>
          <p:nvPr/>
        </p:nvSpPr>
        <p:spPr>
          <a:xfrm>
            <a:off x="194485" y="6314687"/>
            <a:ext cx="109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Pune ESP</a:t>
            </a:r>
          </a:p>
        </p:txBody>
      </p:sp>
      <p:pic>
        <p:nvPicPr>
          <p:cNvPr id="97" name="Picture 96">
            <a:hlinkClick r:id="rId4"/>
            <a:extLst>
              <a:ext uri="{FF2B5EF4-FFF2-40B4-BE49-F238E27FC236}">
                <a16:creationId xmlns:a16="http://schemas.microsoft.com/office/drawing/2014/main" id="{BA47BAFE-B418-8E7D-8393-9F6FF979C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2" y="5548383"/>
            <a:ext cx="908435" cy="818491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609D6F28-D441-B1F9-912D-4212EF5DB468}"/>
              </a:ext>
            </a:extLst>
          </p:cNvPr>
          <p:cNvGrpSpPr/>
          <p:nvPr/>
        </p:nvGrpSpPr>
        <p:grpSpPr>
          <a:xfrm>
            <a:off x="473220" y="5496448"/>
            <a:ext cx="712486" cy="727466"/>
            <a:chOff x="8740826" y="5817827"/>
            <a:chExt cx="511946" cy="511946"/>
          </a:xfrm>
          <a:solidFill>
            <a:srgbClr val="FF0000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5DC2F76-730D-466B-5CD1-56383C028461}"/>
                </a:ext>
              </a:extLst>
            </p:cNvPr>
            <p:cNvSpPr/>
            <p:nvPr/>
          </p:nvSpPr>
          <p:spPr>
            <a:xfrm>
              <a:off x="8879064" y="5828798"/>
              <a:ext cx="57594" cy="57594"/>
            </a:xfrm>
            <a:custGeom>
              <a:avLst/>
              <a:gdLst>
                <a:gd name="connsiteX0" fmla="*/ 30977 w 57593"/>
                <a:gd name="connsiteY0" fmla="*/ 62014 h 57593"/>
                <a:gd name="connsiteX1" fmla="*/ 13250 w 57593"/>
                <a:gd name="connsiteY1" fmla="*/ 56446 h 57593"/>
                <a:gd name="connsiteX2" fmla="*/ 5572 w 57593"/>
                <a:gd name="connsiteY2" fmla="*/ 13251 h 57593"/>
                <a:gd name="connsiteX3" fmla="*/ 48767 w 57593"/>
                <a:gd name="connsiteY3" fmla="*/ 5571 h 57593"/>
                <a:gd name="connsiteX4" fmla="*/ 56446 w 57593"/>
                <a:gd name="connsiteY4" fmla="*/ 48767 h 57593"/>
                <a:gd name="connsiteX5" fmla="*/ 30977 w 57593"/>
                <a:gd name="connsiteY5" fmla="*/ 62014 h 57593"/>
                <a:gd name="connsiteX6" fmla="*/ 31041 w 57593"/>
                <a:gd name="connsiteY6" fmla="*/ 12803 h 57593"/>
                <a:gd name="connsiteX7" fmla="*/ 16067 w 57593"/>
                <a:gd name="connsiteY7" fmla="*/ 20546 h 57593"/>
                <a:gd name="connsiteX8" fmla="*/ 20546 w 57593"/>
                <a:gd name="connsiteY8" fmla="*/ 45887 h 57593"/>
                <a:gd name="connsiteX9" fmla="*/ 45887 w 57593"/>
                <a:gd name="connsiteY9" fmla="*/ 41408 h 57593"/>
                <a:gd name="connsiteX10" fmla="*/ 41408 w 57593"/>
                <a:gd name="connsiteY10" fmla="*/ 16066 h 57593"/>
                <a:gd name="connsiteX11" fmla="*/ 31041 w 57593"/>
                <a:gd name="connsiteY11" fmla="*/ 12803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93" h="57593">
                  <a:moveTo>
                    <a:pt x="30977" y="62014"/>
                  </a:moveTo>
                  <a:cubicBezTo>
                    <a:pt x="24834" y="62014"/>
                    <a:pt x="18690" y="60222"/>
                    <a:pt x="13250" y="56446"/>
                  </a:cubicBezTo>
                  <a:cubicBezTo>
                    <a:pt x="-764" y="46655"/>
                    <a:pt x="-4220" y="27265"/>
                    <a:pt x="5572" y="13251"/>
                  </a:cubicBezTo>
                  <a:cubicBezTo>
                    <a:pt x="15363" y="-764"/>
                    <a:pt x="34752" y="-4219"/>
                    <a:pt x="48767" y="5571"/>
                  </a:cubicBezTo>
                  <a:cubicBezTo>
                    <a:pt x="62781" y="15363"/>
                    <a:pt x="66237" y="34752"/>
                    <a:pt x="56446" y="48767"/>
                  </a:cubicBezTo>
                  <a:cubicBezTo>
                    <a:pt x="50367" y="57406"/>
                    <a:pt x="40768" y="62014"/>
                    <a:pt x="30977" y="62014"/>
                  </a:cubicBezTo>
                  <a:close/>
                  <a:moveTo>
                    <a:pt x="31041" y="12803"/>
                  </a:moveTo>
                  <a:cubicBezTo>
                    <a:pt x="25281" y="12803"/>
                    <a:pt x="19650" y="15490"/>
                    <a:pt x="16067" y="20546"/>
                  </a:cubicBezTo>
                  <a:cubicBezTo>
                    <a:pt x="10307" y="28801"/>
                    <a:pt x="12354" y="40128"/>
                    <a:pt x="20546" y="45887"/>
                  </a:cubicBezTo>
                  <a:cubicBezTo>
                    <a:pt x="28737" y="51647"/>
                    <a:pt x="40128" y="49599"/>
                    <a:pt x="45887" y="41408"/>
                  </a:cubicBezTo>
                  <a:cubicBezTo>
                    <a:pt x="51646" y="33217"/>
                    <a:pt x="49599" y="21826"/>
                    <a:pt x="41408" y="16066"/>
                  </a:cubicBezTo>
                  <a:cubicBezTo>
                    <a:pt x="38272" y="13890"/>
                    <a:pt x="34625" y="12803"/>
                    <a:pt x="31041" y="12803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0BF0F90-85DD-275B-B653-4B42C97E2D11}"/>
                </a:ext>
              </a:extLst>
            </p:cNvPr>
            <p:cNvSpPr/>
            <p:nvPr/>
          </p:nvSpPr>
          <p:spPr>
            <a:xfrm>
              <a:off x="8791573" y="5897514"/>
              <a:ext cx="25597" cy="25597"/>
            </a:xfrm>
            <a:custGeom>
              <a:avLst/>
              <a:gdLst>
                <a:gd name="connsiteX0" fmla="*/ 22349 w 25597"/>
                <a:gd name="connsiteY0" fmla="*/ 28685 h 25597"/>
                <a:gd name="connsiteX1" fmla="*/ 17806 w 25597"/>
                <a:gd name="connsiteY1" fmla="*/ 26829 h 25597"/>
                <a:gd name="connsiteX2" fmla="*/ 1872 w 25597"/>
                <a:gd name="connsiteY2" fmla="*/ 10895 h 25597"/>
                <a:gd name="connsiteX3" fmla="*/ 1872 w 25597"/>
                <a:gd name="connsiteY3" fmla="*/ 1872 h 25597"/>
                <a:gd name="connsiteX4" fmla="*/ 10895 w 25597"/>
                <a:gd name="connsiteY4" fmla="*/ 1872 h 25597"/>
                <a:gd name="connsiteX5" fmla="*/ 26829 w 25597"/>
                <a:gd name="connsiteY5" fmla="*/ 17806 h 25597"/>
                <a:gd name="connsiteX6" fmla="*/ 26829 w 25597"/>
                <a:gd name="connsiteY6" fmla="*/ 26829 h 25597"/>
                <a:gd name="connsiteX7" fmla="*/ 22349 w 25597"/>
                <a:gd name="connsiteY7" fmla="*/ 28685 h 2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7" h="25597">
                  <a:moveTo>
                    <a:pt x="22349" y="28685"/>
                  </a:moveTo>
                  <a:cubicBezTo>
                    <a:pt x="20686" y="28685"/>
                    <a:pt x="19086" y="28045"/>
                    <a:pt x="17806" y="26829"/>
                  </a:cubicBezTo>
                  <a:lnTo>
                    <a:pt x="1872" y="10895"/>
                  </a:lnTo>
                  <a:cubicBezTo>
                    <a:pt x="-624" y="8399"/>
                    <a:pt x="-624" y="4367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26829" y="17806"/>
                  </a:lnTo>
                  <a:cubicBezTo>
                    <a:pt x="29325" y="20302"/>
                    <a:pt x="29325" y="24334"/>
                    <a:pt x="26829" y="26829"/>
                  </a:cubicBezTo>
                  <a:cubicBezTo>
                    <a:pt x="25677" y="28045"/>
                    <a:pt x="24013" y="28685"/>
                    <a:pt x="22349" y="28685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4EA30D3-A6FF-E728-86F1-C73EE4B3BCCE}"/>
                </a:ext>
              </a:extLst>
            </p:cNvPr>
            <p:cNvSpPr/>
            <p:nvPr/>
          </p:nvSpPr>
          <p:spPr>
            <a:xfrm>
              <a:off x="8791637" y="5897514"/>
              <a:ext cx="25597" cy="25597"/>
            </a:xfrm>
            <a:custGeom>
              <a:avLst/>
              <a:gdLst>
                <a:gd name="connsiteX0" fmla="*/ 6415 w 25597"/>
                <a:gd name="connsiteY0" fmla="*/ 28685 h 25597"/>
                <a:gd name="connsiteX1" fmla="*/ 1872 w 25597"/>
                <a:gd name="connsiteY1" fmla="*/ 26829 h 25597"/>
                <a:gd name="connsiteX2" fmla="*/ 1872 w 25597"/>
                <a:gd name="connsiteY2" fmla="*/ 17806 h 25597"/>
                <a:gd name="connsiteX3" fmla="*/ 17806 w 25597"/>
                <a:gd name="connsiteY3" fmla="*/ 1872 h 25597"/>
                <a:gd name="connsiteX4" fmla="*/ 26829 w 25597"/>
                <a:gd name="connsiteY4" fmla="*/ 1872 h 25597"/>
                <a:gd name="connsiteX5" fmla="*/ 26829 w 25597"/>
                <a:gd name="connsiteY5" fmla="*/ 10895 h 25597"/>
                <a:gd name="connsiteX6" fmla="*/ 10894 w 25597"/>
                <a:gd name="connsiteY6" fmla="*/ 26829 h 25597"/>
                <a:gd name="connsiteX7" fmla="*/ 6415 w 25597"/>
                <a:gd name="connsiteY7" fmla="*/ 28685 h 2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7" h="25597">
                  <a:moveTo>
                    <a:pt x="6415" y="28685"/>
                  </a:moveTo>
                  <a:cubicBezTo>
                    <a:pt x="4751" y="28685"/>
                    <a:pt x="3151" y="28045"/>
                    <a:pt x="1872" y="26829"/>
                  </a:cubicBezTo>
                  <a:cubicBezTo>
                    <a:pt x="-624" y="24334"/>
                    <a:pt x="-624" y="20302"/>
                    <a:pt x="1872" y="17806"/>
                  </a:cubicBezTo>
                  <a:lnTo>
                    <a:pt x="17806" y="1872"/>
                  </a:lnTo>
                  <a:cubicBezTo>
                    <a:pt x="20302" y="-624"/>
                    <a:pt x="24334" y="-624"/>
                    <a:pt x="26829" y="1872"/>
                  </a:cubicBezTo>
                  <a:cubicBezTo>
                    <a:pt x="29324" y="4367"/>
                    <a:pt x="29324" y="8399"/>
                    <a:pt x="26829" y="10895"/>
                  </a:cubicBezTo>
                  <a:lnTo>
                    <a:pt x="10894" y="26829"/>
                  </a:lnTo>
                  <a:cubicBezTo>
                    <a:pt x="9679" y="28045"/>
                    <a:pt x="8015" y="28685"/>
                    <a:pt x="6415" y="28685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EA8139-FD9E-EF30-9565-FCC6EBAD1064}"/>
                </a:ext>
              </a:extLst>
            </p:cNvPr>
            <p:cNvSpPr/>
            <p:nvPr/>
          </p:nvSpPr>
          <p:spPr>
            <a:xfrm>
              <a:off x="8759273" y="5985089"/>
              <a:ext cx="38396" cy="38396"/>
            </a:xfrm>
            <a:custGeom>
              <a:avLst/>
              <a:gdLst>
                <a:gd name="connsiteX0" fmla="*/ 21821 w 38395"/>
                <a:gd name="connsiteY0" fmla="*/ 43627 h 38395"/>
                <a:gd name="connsiteX1" fmla="*/ 6399 w 38395"/>
                <a:gd name="connsiteY1" fmla="*/ 37228 h 38395"/>
                <a:gd name="connsiteX2" fmla="*/ 0 w 38395"/>
                <a:gd name="connsiteY2" fmla="*/ 21806 h 38395"/>
                <a:gd name="connsiteX3" fmla="*/ 6399 w 38395"/>
                <a:gd name="connsiteY3" fmla="*/ 6383 h 38395"/>
                <a:gd name="connsiteX4" fmla="*/ 37308 w 38395"/>
                <a:gd name="connsiteY4" fmla="*/ 6383 h 38395"/>
                <a:gd name="connsiteX5" fmla="*/ 43707 w 38395"/>
                <a:gd name="connsiteY5" fmla="*/ 21806 h 38395"/>
                <a:gd name="connsiteX6" fmla="*/ 37308 w 38395"/>
                <a:gd name="connsiteY6" fmla="*/ 37228 h 38395"/>
                <a:gd name="connsiteX7" fmla="*/ 37308 w 38395"/>
                <a:gd name="connsiteY7" fmla="*/ 37228 h 38395"/>
                <a:gd name="connsiteX8" fmla="*/ 21821 w 38395"/>
                <a:gd name="connsiteY8" fmla="*/ 43627 h 38395"/>
                <a:gd name="connsiteX9" fmla="*/ 21821 w 38395"/>
                <a:gd name="connsiteY9" fmla="*/ 12782 h 38395"/>
                <a:gd name="connsiteX10" fmla="*/ 15422 w 38395"/>
                <a:gd name="connsiteY10" fmla="*/ 15406 h 38395"/>
                <a:gd name="connsiteX11" fmla="*/ 12799 w 38395"/>
                <a:gd name="connsiteY11" fmla="*/ 21806 h 38395"/>
                <a:gd name="connsiteX12" fmla="*/ 15422 w 38395"/>
                <a:gd name="connsiteY12" fmla="*/ 28205 h 38395"/>
                <a:gd name="connsiteX13" fmla="*/ 28220 w 38395"/>
                <a:gd name="connsiteY13" fmla="*/ 28205 h 38395"/>
                <a:gd name="connsiteX14" fmla="*/ 30844 w 38395"/>
                <a:gd name="connsiteY14" fmla="*/ 21806 h 38395"/>
                <a:gd name="connsiteX15" fmla="*/ 28220 w 38395"/>
                <a:gd name="connsiteY15" fmla="*/ 15406 h 38395"/>
                <a:gd name="connsiteX16" fmla="*/ 21821 w 38395"/>
                <a:gd name="connsiteY16" fmla="*/ 12782 h 3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95" h="38395">
                  <a:moveTo>
                    <a:pt x="21821" y="43627"/>
                  </a:moveTo>
                  <a:cubicBezTo>
                    <a:pt x="16254" y="43627"/>
                    <a:pt x="10622" y="41516"/>
                    <a:pt x="6399" y="37228"/>
                  </a:cubicBezTo>
                  <a:cubicBezTo>
                    <a:pt x="2304" y="33133"/>
                    <a:pt x="0" y="27629"/>
                    <a:pt x="0" y="21806"/>
                  </a:cubicBezTo>
                  <a:cubicBezTo>
                    <a:pt x="0" y="15982"/>
                    <a:pt x="2240" y="10479"/>
                    <a:pt x="6399" y="6383"/>
                  </a:cubicBezTo>
                  <a:cubicBezTo>
                    <a:pt x="14910" y="-2128"/>
                    <a:pt x="28797" y="-2128"/>
                    <a:pt x="37308" y="6383"/>
                  </a:cubicBezTo>
                  <a:cubicBezTo>
                    <a:pt x="41403" y="10479"/>
                    <a:pt x="43707" y="15982"/>
                    <a:pt x="43707" y="21806"/>
                  </a:cubicBezTo>
                  <a:cubicBezTo>
                    <a:pt x="43707" y="27629"/>
                    <a:pt x="41468" y="33133"/>
                    <a:pt x="37308" y="37228"/>
                  </a:cubicBezTo>
                  <a:lnTo>
                    <a:pt x="37308" y="37228"/>
                  </a:lnTo>
                  <a:cubicBezTo>
                    <a:pt x="33020" y="41516"/>
                    <a:pt x="27389" y="43627"/>
                    <a:pt x="21821" y="43627"/>
                  </a:cubicBezTo>
                  <a:close/>
                  <a:moveTo>
                    <a:pt x="21821" y="12782"/>
                  </a:moveTo>
                  <a:cubicBezTo>
                    <a:pt x="19517" y="12782"/>
                    <a:pt x="17214" y="13678"/>
                    <a:pt x="15422" y="15406"/>
                  </a:cubicBezTo>
                  <a:cubicBezTo>
                    <a:pt x="13694" y="17134"/>
                    <a:pt x="12799" y="19374"/>
                    <a:pt x="12799" y="21806"/>
                  </a:cubicBezTo>
                  <a:cubicBezTo>
                    <a:pt x="12799" y="24237"/>
                    <a:pt x="13758" y="26477"/>
                    <a:pt x="15422" y="28205"/>
                  </a:cubicBezTo>
                  <a:cubicBezTo>
                    <a:pt x="18942" y="31725"/>
                    <a:pt x="24701" y="31725"/>
                    <a:pt x="28220" y="28205"/>
                  </a:cubicBezTo>
                  <a:cubicBezTo>
                    <a:pt x="29948" y="26477"/>
                    <a:pt x="30844" y="24237"/>
                    <a:pt x="30844" y="21806"/>
                  </a:cubicBezTo>
                  <a:cubicBezTo>
                    <a:pt x="30844" y="19374"/>
                    <a:pt x="29884" y="17134"/>
                    <a:pt x="28220" y="15406"/>
                  </a:cubicBezTo>
                  <a:cubicBezTo>
                    <a:pt x="26429" y="13614"/>
                    <a:pt x="24125" y="12782"/>
                    <a:pt x="21821" y="12782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4400438-8A90-AEA9-9426-83AC740836AA}"/>
                </a:ext>
              </a:extLst>
            </p:cNvPr>
            <p:cNvSpPr/>
            <p:nvPr/>
          </p:nvSpPr>
          <p:spPr>
            <a:xfrm>
              <a:off x="9162414" y="6147920"/>
              <a:ext cx="31997" cy="31997"/>
            </a:xfrm>
            <a:custGeom>
              <a:avLst/>
              <a:gdLst>
                <a:gd name="connsiteX0" fmla="*/ 29837 w 31996"/>
                <a:gd name="connsiteY0" fmla="*/ 36172 h 31996"/>
                <a:gd name="connsiteX1" fmla="*/ 25294 w 31996"/>
                <a:gd name="connsiteY1" fmla="*/ 34317 h 31996"/>
                <a:gd name="connsiteX2" fmla="*/ 1872 w 31996"/>
                <a:gd name="connsiteY2" fmla="*/ 10895 h 31996"/>
                <a:gd name="connsiteX3" fmla="*/ 1872 w 31996"/>
                <a:gd name="connsiteY3" fmla="*/ 1872 h 31996"/>
                <a:gd name="connsiteX4" fmla="*/ 10895 w 31996"/>
                <a:gd name="connsiteY4" fmla="*/ 1872 h 31996"/>
                <a:gd name="connsiteX5" fmla="*/ 34317 w 31996"/>
                <a:gd name="connsiteY5" fmla="*/ 25293 h 31996"/>
                <a:gd name="connsiteX6" fmla="*/ 34317 w 31996"/>
                <a:gd name="connsiteY6" fmla="*/ 34317 h 31996"/>
                <a:gd name="connsiteX7" fmla="*/ 29837 w 31996"/>
                <a:gd name="connsiteY7" fmla="*/ 36172 h 3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96" h="31996">
                  <a:moveTo>
                    <a:pt x="29837" y="36172"/>
                  </a:moveTo>
                  <a:cubicBezTo>
                    <a:pt x="28173" y="36172"/>
                    <a:pt x="26573" y="35532"/>
                    <a:pt x="25294" y="34317"/>
                  </a:cubicBezTo>
                  <a:lnTo>
                    <a:pt x="1872" y="10895"/>
                  </a:lnTo>
                  <a:cubicBezTo>
                    <a:pt x="-624" y="8399"/>
                    <a:pt x="-624" y="4367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34317" y="25293"/>
                  </a:lnTo>
                  <a:cubicBezTo>
                    <a:pt x="36813" y="27789"/>
                    <a:pt x="36813" y="31821"/>
                    <a:pt x="34317" y="34317"/>
                  </a:cubicBezTo>
                  <a:cubicBezTo>
                    <a:pt x="33101" y="35532"/>
                    <a:pt x="31437" y="36172"/>
                    <a:pt x="29837" y="36172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C030689-5F0D-1139-B27A-7A5479C82135}"/>
                </a:ext>
              </a:extLst>
            </p:cNvPr>
            <p:cNvSpPr/>
            <p:nvPr/>
          </p:nvSpPr>
          <p:spPr>
            <a:xfrm>
              <a:off x="9162414" y="6147920"/>
              <a:ext cx="31997" cy="31997"/>
            </a:xfrm>
            <a:custGeom>
              <a:avLst/>
              <a:gdLst>
                <a:gd name="connsiteX0" fmla="*/ 6416 w 31996"/>
                <a:gd name="connsiteY0" fmla="*/ 36172 h 31996"/>
                <a:gd name="connsiteX1" fmla="*/ 1872 w 31996"/>
                <a:gd name="connsiteY1" fmla="*/ 34317 h 31996"/>
                <a:gd name="connsiteX2" fmla="*/ 1872 w 31996"/>
                <a:gd name="connsiteY2" fmla="*/ 25293 h 31996"/>
                <a:gd name="connsiteX3" fmla="*/ 25294 w 31996"/>
                <a:gd name="connsiteY3" fmla="*/ 1872 h 31996"/>
                <a:gd name="connsiteX4" fmla="*/ 34317 w 31996"/>
                <a:gd name="connsiteY4" fmla="*/ 1872 h 31996"/>
                <a:gd name="connsiteX5" fmla="*/ 34317 w 31996"/>
                <a:gd name="connsiteY5" fmla="*/ 10895 h 31996"/>
                <a:gd name="connsiteX6" fmla="*/ 10895 w 31996"/>
                <a:gd name="connsiteY6" fmla="*/ 34317 h 31996"/>
                <a:gd name="connsiteX7" fmla="*/ 6416 w 31996"/>
                <a:gd name="connsiteY7" fmla="*/ 36172 h 3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96" h="31996">
                  <a:moveTo>
                    <a:pt x="6416" y="36172"/>
                  </a:moveTo>
                  <a:cubicBezTo>
                    <a:pt x="4752" y="36172"/>
                    <a:pt x="3152" y="35532"/>
                    <a:pt x="1872" y="34317"/>
                  </a:cubicBezTo>
                  <a:cubicBezTo>
                    <a:pt x="-624" y="31821"/>
                    <a:pt x="-624" y="27789"/>
                    <a:pt x="1872" y="25293"/>
                  </a:cubicBezTo>
                  <a:lnTo>
                    <a:pt x="25294" y="1872"/>
                  </a:lnTo>
                  <a:cubicBezTo>
                    <a:pt x="27789" y="-624"/>
                    <a:pt x="31821" y="-624"/>
                    <a:pt x="34317" y="1872"/>
                  </a:cubicBezTo>
                  <a:cubicBezTo>
                    <a:pt x="36813" y="4367"/>
                    <a:pt x="36813" y="8399"/>
                    <a:pt x="34317" y="10895"/>
                  </a:cubicBezTo>
                  <a:lnTo>
                    <a:pt x="10895" y="34317"/>
                  </a:lnTo>
                  <a:cubicBezTo>
                    <a:pt x="9679" y="35532"/>
                    <a:pt x="8016" y="36172"/>
                    <a:pt x="6416" y="36172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C9E5710-5233-0544-A561-7E69854C8CA4}"/>
                </a:ext>
              </a:extLst>
            </p:cNvPr>
            <p:cNvSpPr/>
            <p:nvPr/>
          </p:nvSpPr>
          <p:spPr>
            <a:xfrm>
              <a:off x="9116867" y="6224488"/>
              <a:ext cx="38396" cy="38396"/>
            </a:xfrm>
            <a:custGeom>
              <a:avLst/>
              <a:gdLst>
                <a:gd name="connsiteX0" fmla="*/ 21821 w 38395"/>
                <a:gd name="connsiteY0" fmla="*/ 43628 h 38395"/>
                <a:gd name="connsiteX1" fmla="*/ 6399 w 38395"/>
                <a:gd name="connsiteY1" fmla="*/ 37228 h 38395"/>
                <a:gd name="connsiteX2" fmla="*/ 0 w 38395"/>
                <a:gd name="connsiteY2" fmla="*/ 21806 h 38395"/>
                <a:gd name="connsiteX3" fmla="*/ 6399 w 38395"/>
                <a:gd name="connsiteY3" fmla="*/ 6383 h 38395"/>
                <a:gd name="connsiteX4" fmla="*/ 37308 w 38395"/>
                <a:gd name="connsiteY4" fmla="*/ 6383 h 38395"/>
                <a:gd name="connsiteX5" fmla="*/ 43707 w 38395"/>
                <a:gd name="connsiteY5" fmla="*/ 21806 h 38395"/>
                <a:gd name="connsiteX6" fmla="*/ 37308 w 38395"/>
                <a:gd name="connsiteY6" fmla="*/ 37228 h 38395"/>
                <a:gd name="connsiteX7" fmla="*/ 37308 w 38395"/>
                <a:gd name="connsiteY7" fmla="*/ 37228 h 38395"/>
                <a:gd name="connsiteX8" fmla="*/ 37308 w 38395"/>
                <a:gd name="connsiteY8" fmla="*/ 37228 h 38395"/>
                <a:gd name="connsiteX9" fmla="*/ 21821 w 38395"/>
                <a:gd name="connsiteY9" fmla="*/ 43628 h 38395"/>
                <a:gd name="connsiteX10" fmla="*/ 21821 w 38395"/>
                <a:gd name="connsiteY10" fmla="*/ 12783 h 38395"/>
                <a:gd name="connsiteX11" fmla="*/ 15422 w 38395"/>
                <a:gd name="connsiteY11" fmla="*/ 15406 h 38395"/>
                <a:gd name="connsiteX12" fmla="*/ 12799 w 38395"/>
                <a:gd name="connsiteY12" fmla="*/ 21806 h 38395"/>
                <a:gd name="connsiteX13" fmla="*/ 15422 w 38395"/>
                <a:gd name="connsiteY13" fmla="*/ 28205 h 38395"/>
                <a:gd name="connsiteX14" fmla="*/ 28220 w 38395"/>
                <a:gd name="connsiteY14" fmla="*/ 28205 h 38395"/>
                <a:gd name="connsiteX15" fmla="*/ 28220 w 38395"/>
                <a:gd name="connsiteY15" fmla="*/ 28205 h 38395"/>
                <a:gd name="connsiteX16" fmla="*/ 30844 w 38395"/>
                <a:gd name="connsiteY16" fmla="*/ 21806 h 38395"/>
                <a:gd name="connsiteX17" fmla="*/ 28220 w 38395"/>
                <a:gd name="connsiteY17" fmla="*/ 15406 h 38395"/>
                <a:gd name="connsiteX18" fmla="*/ 21821 w 38395"/>
                <a:gd name="connsiteY18" fmla="*/ 12783 h 3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395" h="38395">
                  <a:moveTo>
                    <a:pt x="21821" y="43628"/>
                  </a:moveTo>
                  <a:cubicBezTo>
                    <a:pt x="16254" y="43628"/>
                    <a:pt x="10622" y="41516"/>
                    <a:pt x="6399" y="37228"/>
                  </a:cubicBezTo>
                  <a:cubicBezTo>
                    <a:pt x="2304" y="33133"/>
                    <a:pt x="0" y="27629"/>
                    <a:pt x="0" y="21806"/>
                  </a:cubicBezTo>
                  <a:cubicBezTo>
                    <a:pt x="0" y="15982"/>
                    <a:pt x="2240" y="10479"/>
                    <a:pt x="6399" y="6383"/>
                  </a:cubicBezTo>
                  <a:cubicBezTo>
                    <a:pt x="14910" y="-2128"/>
                    <a:pt x="28797" y="-2128"/>
                    <a:pt x="37308" y="6383"/>
                  </a:cubicBezTo>
                  <a:cubicBezTo>
                    <a:pt x="41403" y="10479"/>
                    <a:pt x="43707" y="15982"/>
                    <a:pt x="43707" y="21806"/>
                  </a:cubicBezTo>
                  <a:cubicBezTo>
                    <a:pt x="43707" y="27629"/>
                    <a:pt x="41468" y="33133"/>
                    <a:pt x="37308" y="37228"/>
                  </a:cubicBezTo>
                  <a:lnTo>
                    <a:pt x="37308" y="37228"/>
                  </a:lnTo>
                  <a:lnTo>
                    <a:pt x="37308" y="37228"/>
                  </a:lnTo>
                  <a:cubicBezTo>
                    <a:pt x="32956" y="41516"/>
                    <a:pt x="27389" y="43628"/>
                    <a:pt x="21821" y="43628"/>
                  </a:cubicBezTo>
                  <a:close/>
                  <a:moveTo>
                    <a:pt x="21821" y="12783"/>
                  </a:moveTo>
                  <a:cubicBezTo>
                    <a:pt x="19517" y="12783"/>
                    <a:pt x="17214" y="13679"/>
                    <a:pt x="15422" y="15406"/>
                  </a:cubicBezTo>
                  <a:cubicBezTo>
                    <a:pt x="13694" y="17134"/>
                    <a:pt x="12799" y="19374"/>
                    <a:pt x="12799" y="21806"/>
                  </a:cubicBezTo>
                  <a:cubicBezTo>
                    <a:pt x="12799" y="24237"/>
                    <a:pt x="13758" y="26477"/>
                    <a:pt x="15422" y="28205"/>
                  </a:cubicBezTo>
                  <a:cubicBezTo>
                    <a:pt x="18942" y="31725"/>
                    <a:pt x="24701" y="31725"/>
                    <a:pt x="28220" y="28205"/>
                  </a:cubicBezTo>
                  <a:lnTo>
                    <a:pt x="28220" y="28205"/>
                  </a:lnTo>
                  <a:cubicBezTo>
                    <a:pt x="29948" y="26477"/>
                    <a:pt x="30844" y="24237"/>
                    <a:pt x="30844" y="21806"/>
                  </a:cubicBezTo>
                  <a:cubicBezTo>
                    <a:pt x="30844" y="19374"/>
                    <a:pt x="29884" y="17134"/>
                    <a:pt x="28220" y="15406"/>
                  </a:cubicBezTo>
                  <a:cubicBezTo>
                    <a:pt x="26428" y="13615"/>
                    <a:pt x="24125" y="12783"/>
                    <a:pt x="21821" y="12783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00351E7-6CCC-6749-1E64-6A9F6BF2EC9E}"/>
                </a:ext>
              </a:extLst>
            </p:cNvPr>
            <p:cNvSpPr/>
            <p:nvPr/>
          </p:nvSpPr>
          <p:spPr>
            <a:xfrm>
              <a:off x="9032716" y="6271571"/>
              <a:ext cx="12799" cy="31997"/>
            </a:xfrm>
            <a:custGeom>
              <a:avLst/>
              <a:gdLst>
                <a:gd name="connsiteX0" fmla="*/ 6399 w 12798"/>
                <a:gd name="connsiteY0" fmla="*/ 35324 h 31996"/>
                <a:gd name="connsiteX1" fmla="*/ 0 w 12798"/>
                <a:gd name="connsiteY1" fmla="*/ 28925 h 31996"/>
                <a:gd name="connsiteX2" fmla="*/ 0 w 12798"/>
                <a:gd name="connsiteY2" fmla="*/ 6399 h 31996"/>
                <a:gd name="connsiteX3" fmla="*/ 6399 w 12798"/>
                <a:gd name="connsiteY3" fmla="*/ 0 h 31996"/>
                <a:gd name="connsiteX4" fmla="*/ 12799 w 12798"/>
                <a:gd name="connsiteY4" fmla="*/ 6399 h 31996"/>
                <a:gd name="connsiteX5" fmla="*/ 12799 w 12798"/>
                <a:gd name="connsiteY5" fmla="*/ 28925 h 31996"/>
                <a:gd name="connsiteX6" fmla="*/ 6399 w 12798"/>
                <a:gd name="connsiteY6" fmla="*/ 35324 h 3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8" h="31996">
                  <a:moveTo>
                    <a:pt x="6399" y="35324"/>
                  </a:moveTo>
                  <a:cubicBezTo>
                    <a:pt x="2879" y="35324"/>
                    <a:pt x="0" y="32445"/>
                    <a:pt x="0" y="28925"/>
                  </a:cubicBezTo>
                  <a:lnTo>
                    <a:pt x="0" y="6399"/>
                  </a:lnTo>
                  <a:cubicBezTo>
                    <a:pt x="0" y="2880"/>
                    <a:pt x="2879" y="0"/>
                    <a:pt x="6399" y="0"/>
                  </a:cubicBezTo>
                  <a:cubicBezTo>
                    <a:pt x="9918" y="0"/>
                    <a:pt x="12799" y="2880"/>
                    <a:pt x="12799" y="6399"/>
                  </a:cubicBezTo>
                  <a:lnTo>
                    <a:pt x="12799" y="28925"/>
                  </a:lnTo>
                  <a:cubicBezTo>
                    <a:pt x="12799" y="32509"/>
                    <a:pt x="9918" y="35324"/>
                    <a:pt x="6399" y="35324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EE5E38B-1E29-E443-D625-DEBBD1AF3E72}"/>
                </a:ext>
              </a:extLst>
            </p:cNvPr>
            <p:cNvSpPr/>
            <p:nvPr/>
          </p:nvSpPr>
          <p:spPr>
            <a:xfrm>
              <a:off x="9021453" y="6282898"/>
              <a:ext cx="31997" cy="12799"/>
            </a:xfrm>
            <a:custGeom>
              <a:avLst/>
              <a:gdLst>
                <a:gd name="connsiteX0" fmla="*/ 28925 w 31996"/>
                <a:gd name="connsiteY0" fmla="*/ 12799 h 12798"/>
                <a:gd name="connsiteX1" fmla="*/ 6399 w 31996"/>
                <a:gd name="connsiteY1" fmla="*/ 12799 h 12798"/>
                <a:gd name="connsiteX2" fmla="*/ 0 w 31996"/>
                <a:gd name="connsiteY2" fmla="*/ 6399 h 12798"/>
                <a:gd name="connsiteX3" fmla="*/ 6399 w 31996"/>
                <a:gd name="connsiteY3" fmla="*/ 0 h 12798"/>
                <a:gd name="connsiteX4" fmla="*/ 28925 w 31996"/>
                <a:gd name="connsiteY4" fmla="*/ 0 h 12798"/>
                <a:gd name="connsiteX5" fmla="*/ 35324 w 31996"/>
                <a:gd name="connsiteY5" fmla="*/ 6399 h 12798"/>
                <a:gd name="connsiteX6" fmla="*/ 28925 w 31996"/>
                <a:gd name="connsiteY6" fmla="*/ 12799 h 1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96" h="12798">
                  <a:moveTo>
                    <a:pt x="28925" y="12799"/>
                  </a:moveTo>
                  <a:lnTo>
                    <a:pt x="6399" y="12799"/>
                  </a:lnTo>
                  <a:cubicBezTo>
                    <a:pt x="2879" y="12799"/>
                    <a:pt x="0" y="9919"/>
                    <a:pt x="0" y="6399"/>
                  </a:cubicBezTo>
                  <a:cubicBezTo>
                    <a:pt x="0" y="2880"/>
                    <a:pt x="2879" y="0"/>
                    <a:pt x="6399" y="0"/>
                  </a:cubicBezTo>
                  <a:lnTo>
                    <a:pt x="28925" y="0"/>
                  </a:lnTo>
                  <a:cubicBezTo>
                    <a:pt x="32444" y="0"/>
                    <a:pt x="35324" y="2880"/>
                    <a:pt x="35324" y="6399"/>
                  </a:cubicBezTo>
                  <a:cubicBezTo>
                    <a:pt x="35324" y="9919"/>
                    <a:pt x="32444" y="12799"/>
                    <a:pt x="28925" y="12799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D924093-8300-9C0A-BDF7-3315DE4F63D9}"/>
                </a:ext>
              </a:extLst>
            </p:cNvPr>
            <p:cNvSpPr/>
            <p:nvPr/>
          </p:nvSpPr>
          <p:spPr>
            <a:xfrm>
              <a:off x="8740826" y="5817827"/>
              <a:ext cx="511946" cy="511946"/>
            </a:xfrm>
            <a:custGeom>
              <a:avLst/>
              <a:gdLst>
                <a:gd name="connsiteX0" fmla="*/ 119556 w 511946"/>
                <a:gd name="connsiteY0" fmla="*/ 512106 h 511946"/>
                <a:gd name="connsiteX1" fmla="*/ 115012 w 511946"/>
                <a:gd name="connsiteY1" fmla="*/ 510251 h 511946"/>
                <a:gd name="connsiteX2" fmla="*/ 1872 w 511946"/>
                <a:gd name="connsiteY2" fmla="*/ 397110 h 511946"/>
                <a:gd name="connsiteX3" fmla="*/ 1872 w 511946"/>
                <a:gd name="connsiteY3" fmla="*/ 388087 h 511946"/>
                <a:gd name="connsiteX4" fmla="*/ 388135 w 511946"/>
                <a:gd name="connsiteY4" fmla="*/ 1824 h 511946"/>
                <a:gd name="connsiteX5" fmla="*/ 397159 w 511946"/>
                <a:gd name="connsiteY5" fmla="*/ 1824 h 511946"/>
                <a:gd name="connsiteX6" fmla="*/ 510299 w 511946"/>
                <a:gd name="connsiteY6" fmla="*/ 114964 h 511946"/>
                <a:gd name="connsiteX7" fmla="*/ 510299 w 511946"/>
                <a:gd name="connsiteY7" fmla="*/ 123987 h 511946"/>
                <a:gd name="connsiteX8" fmla="*/ 124036 w 511946"/>
                <a:gd name="connsiteY8" fmla="*/ 510251 h 511946"/>
                <a:gd name="connsiteX9" fmla="*/ 119556 w 511946"/>
                <a:gd name="connsiteY9" fmla="*/ 512106 h 511946"/>
                <a:gd name="connsiteX10" fmla="*/ 15502 w 511946"/>
                <a:gd name="connsiteY10" fmla="*/ 392567 h 511946"/>
                <a:gd name="connsiteX11" fmla="*/ 119556 w 511946"/>
                <a:gd name="connsiteY11" fmla="*/ 496620 h 511946"/>
                <a:gd name="connsiteX12" fmla="*/ 496732 w 511946"/>
                <a:gd name="connsiteY12" fmla="*/ 119444 h 511946"/>
                <a:gd name="connsiteX13" fmla="*/ 392679 w 511946"/>
                <a:gd name="connsiteY13" fmla="*/ 15390 h 511946"/>
                <a:gd name="connsiteX14" fmla="*/ 15502 w 511946"/>
                <a:gd name="connsiteY14" fmla="*/ 392567 h 51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946" h="511946">
                  <a:moveTo>
                    <a:pt x="119556" y="512106"/>
                  </a:moveTo>
                  <a:cubicBezTo>
                    <a:pt x="117828" y="512106"/>
                    <a:pt x="116228" y="511402"/>
                    <a:pt x="115012" y="510251"/>
                  </a:cubicBezTo>
                  <a:lnTo>
                    <a:pt x="1872" y="397110"/>
                  </a:lnTo>
                  <a:cubicBezTo>
                    <a:pt x="-624" y="394615"/>
                    <a:pt x="-624" y="390583"/>
                    <a:pt x="1872" y="388087"/>
                  </a:cubicBezTo>
                  <a:lnTo>
                    <a:pt x="388135" y="1824"/>
                  </a:lnTo>
                  <a:cubicBezTo>
                    <a:pt x="390567" y="-608"/>
                    <a:pt x="394791" y="-608"/>
                    <a:pt x="397159" y="1824"/>
                  </a:cubicBezTo>
                  <a:lnTo>
                    <a:pt x="510299" y="114964"/>
                  </a:lnTo>
                  <a:cubicBezTo>
                    <a:pt x="512795" y="117460"/>
                    <a:pt x="512795" y="121491"/>
                    <a:pt x="510299" y="123987"/>
                  </a:cubicBezTo>
                  <a:lnTo>
                    <a:pt x="124036" y="510251"/>
                  </a:lnTo>
                  <a:cubicBezTo>
                    <a:pt x="122883" y="511466"/>
                    <a:pt x="121284" y="512106"/>
                    <a:pt x="119556" y="512106"/>
                  </a:cubicBezTo>
                  <a:close/>
                  <a:moveTo>
                    <a:pt x="15502" y="392567"/>
                  </a:moveTo>
                  <a:lnTo>
                    <a:pt x="119556" y="496620"/>
                  </a:lnTo>
                  <a:lnTo>
                    <a:pt x="496732" y="119444"/>
                  </a:lnTo>
                  <a:lnTo>
                    <a:pt x="392679" y="15390"/>
                  </a:lnTo>
                  <a:lnTo>
                    <a:pt x="15502" y="392567"/>
                  </a:ln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56BC3A-D143-EC9B-D899-C09EFBBEF846}"/>
                </a:ext>
              </a:extLst>
            </p:cNvPr>
            <p:cNvSpPr/>
            <p:nvPr/>
          </p:nvSpPr>
          <p:spPr>
            <a:xfrm>
              <a:off x="8790869" y="6254085"/>
              <a:ext cx="70393" cy="70393"/>
            </a:xfrm>
            <a:custGeom>
              <a:avLst/>
              <a:gdLst>
                <a:gd name="connsiteX0" fmla="*/ 69512 w 70392"/>
                <a:gd name="connsiteY0" fmla="*/ 75848 h 70392"/>
                <a:gd name="connsiteX1" fmla="*/ 64969 w 70392"/>
                <a:gd name="connsiteY1" fmla="*/ 73992 h 70392"/>
                <a:gd name="connsiteX2" fmla="*/ 1872 w 70392"/>
                <a:gd name="connsiteY2" fmla="*/ 10895 h 70392"/>
                <a:gd name="connsiteX3" fmla="*/ 1872 w 70392"/>
                <a:gd name="connsiteY3" fmla="*/ 1872 h 70392"/>
                <a:gd name="connsiteX4" fmla="*/ 10894 w 70392"/>
                <a:gd name="connsiteY4" fmla="*/ 1872 h 70392"/>
                <a:gd name="connsiteX5" fmla="*/ 73992 w 70392"/>
                <a:gd name="connsiteY5" fmla="*/ 64969 h 70392"/>
                <a:gd name="connsiteX6" fmla="*/ 73992 w 70392"/>
                <a:gd name="connsiteY6" fmla="*/ 73992 h 70392"/>
                <a:gd name="connsiteX7" fmla="*/ 69512 w 70392"/>
                <a:gd name="connsiteY7" fmla="*/ 75848 h 7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92" h="70392">
                  <a:moveTo>
                    <a:pt x="69512" y="75848"/>
                  </a:moveTo>
                  <a:cubicBezTo>
                    <a:pt x="67849" y="75848"/>
                    <a:pt x="66249" y="75208"/>
                    <a:pt x="64969" y="73992"/>
                  </a:cubicBezTo>
                  <a:lnTo>
                    <a:pt x="1872" y="10895"/>
                  </a:lnTo>
                  <a:cubicBezTo>
                    <a:pt x="-624" y="8399"/>
                    <a:pt x="-624" y="4368"/>
                    <a:pt x="1872" y="1872"/>
                  </a:cubicBezTo>
                  <a:cubicBezTo>
                    <a:pt x="4368" y="-624"/>
                    <a:pt x="8399" y="-624"/>
                    <a:pt x="10894" y="1872"/>
                  </a:cubicBezTo>
                  <a:lnTo>
                    <a:pt x="73992" y="64969"/>
                  </a:lnTo>
                  <a:cubicBezTo>
                    <a:pt x="76487" y="67465"/>
                    <a:pt x="76487" y="71497"/>
                    <a:pt x="73992" y="73992"/>
                  </a:cubicBezTo>
                  <a:cubicBezTo>
                    <a:pt x="72840" y="75208"/>
                    <a:pt x="71176" y="75848"/>
                    <a:pt x="69512" y="75848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B39E512-C796-1549-7B7D-DBB5752E9140}"/>
                </a:ext>
              </a:extLst>
            </p:cNvPr>
            <p:cNvSpPr/>
            <p:nvPr/>
          </p:nvSpPr>
          <p:spPr>
            <a:xfrm>
              <a:off x="8840656" y="6255557"/>
              <a:ext cx="44795" cy="44795"/>
            </a:xfrm>
            <a:custGeom>
              <a:avLst/>
              <a:gdLst>
                <a:gd name="connsiteX0" fmla="*/ 43915 w 44795"/>
                <a:gd name="connsiteY0" fmla="*/ 50251 h 44795"/>
                <a:gd name="connsiteX1" fmla="*/ 39372 w 44795"/>
                <a:gd name="connsiteY1" fmla="*/ 48395 h 44795"/>
                <a:gd name="connsiteX2" fmla="*/ 1871 w 44795"/>
                <a:gd name="connsiteY2" fmla="*/ 10895 h 44795"/>
                <a:gd name="connsiteX3" fmla="*/ 1871 w 44795"/>
                <a:gd name="connsiteY3" fmla="*/ 1872 h 44795"/>
                <a:gd name="connsiteX4" fmla="*/ 10895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5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5" y="50251"/>
                  </a:moveTo>
                  <a:cubicBezTo>
                    <a:pt x="42251" y="50251"/>
                    <a:pt x="40652" y="49611"/>
                    <a:pt x="39372" y="48395"/>
                  </a:cubicBezTo>
                  <a:lnTo>
                    <a:pt x="1871" y="10895"/>
                  </a:lnTo>
                  <a:cubicBezTo>
                    <a:pt x="-624" y="8399"/>
                    <a:pt x="-624" y="4367"/>
                    <a:pt x="1871" y="1872"/>
                  </a:cubicBezTo>
                  <a:cubicBezTo>
                    <a:pt x="4367" y="-624"/>
                    <a:pt x="8399" y="-624"/>
                    <a:pt x="10895" y="1872"/>
                  </a:cubicBezTo>
                  <a:lnTo>
                    <a:pt x="48395" y="39372"/>
                  </a:lnTo>
                  <a:cubicBezTo>
                    <a:pt x="50890" y="41868"/>
                    <a:pt x="50890" y="45899"/>
                    <a:pt x="48395" y="48395"/>
                  </a:cubicBezTo>
                  <a:cubicBezTo>
                    <a:pt x="47179" y="49611"/>
                    <a:pt x="45515" y="50251"/>
                    <a:pt x="43915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E79A26C-0E19-E3ED-5B4C-E1E14A6321AC}"/>
                </a:ext>
              </a:extLst>
            </p:cNvPr>
            <p:cNvSpPr/>
            <p:nvPr/>
          </p:nvSpPr>
          <p:spPr>
            <a:xfrm>
              <a:off x="8913032" y="6183116"/>
              <a:ext cx="44795" cy="44795"/>
            </a:xfrm>
            <a:custGeom>
              <a:avLst/>
              <a:gdLst>
                <a:gd name="connsiteX0" fmla="*/ 43915 w 44795"/>
                <a:gd name="connsiteY0" fmla="*/ 50251 h 44795"/>
                <a:gd name="connsiteX1" fmla="*/ 39372 w 44795"/>
                <a:gd name="connsiteY1" fmla="*/ 48395 h 44795"/>
                <a:gd name="connsiteX2" fmla="*/ 1872 w 44795"/>
                <a:gd name="connsiteY2" fmla="*/ 10895 h 44795"/>
                <a:gd name="connsiteX3" fmla="*/ 1872 w 44795"/>
                <a:gd name="connsiteY3" fmla="*/ 1872 h 44795"/>
                <a:gd name="connsiteX4" fmla="*/ 10895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5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5" y="50251"/>
                  </a:moveTo>
                  <a:cubicBezTo>
                    <a:pt x="42252" y="50251"/>
                    <a:pt x="40652" y="49611"/>
                    <a:pt x="39372" y="48395"/>
                  </a:cubicBezTo>
                  <a:lnTo>
                    <a:pt x="1872" y="10895"/>
                  </a:lnTo>
                  <a:cubicBezTo>
                    <a:pt x="-624" y="8399"/>
                    <a:pt x="-624" y="4367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48395" y="39372"/>
                  </a:lnTo>
                  <a:cubicBezTo>
                    <a:pt x="50891" y="41868"/>
                    <a:pt x="50891" y="45899"/>
                    <a:pt x="48395" y="48395"/>
                  </a:cubicBezTo>
                  <a:cubicBezTo>
                    <a:pt x="47179" y="49611"/>
                    <a:pt x="45579" y="50251"/>
                    <a:pt x="43915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7EC76DA-3191-DFD7-6560-39E70904CE53}"/>
                </a:ext>
              </a:extLst>
            </p:cNvPr>
            <p:cNvSpPr/>
            <p:nvPr/>
          </p:nvSpPr>
          <p:spPr>
            <a:xfrm>
              <a:off x="8985473" y="6110740"/>
              <a:ext cx="44795" cy="44795"/>
            </a:xfrm>
            <a:custGeom>
              <a:avLst/>
              <a:gdLst>
                <a:gd name="connsiteX0" fmla="*/ 43915 w 44795"/>
                <a:gd name="connsiteY0" fmla="*/ 50251 h 44795"/>
                <a:gd name="connsiteX1" fmla="*/ 39372 w 44795"/>
                <a:gd name="connsiteY1" fmla="*/ 48395 h 44795"/>
                <a:gd name="connsiteX2" fmla="*/ 1871 w 44795"/>
                <a:gd name="connsiteY2" fmla="*/ 10895 h 44795"/>
                <a:gd name="connsiteX3" fmla="*/ 1871 w 44795"/>
                <a:gd name="connsiteY3" fmla="*/ 1872 h 44795"/>
                <a:gd name="connsiteX4" fmla="*/ 10895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5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5" y="50251"/>
                  </a:moveTo>
                  <a:cubicBezTo>
                    <a:pt x="42251" y="50251"/>
                    <a:pt x="40652" y="49611"/>
                    <a:pt x="39372" y="48395"/>
                  </a:cubicBezTo>
                  <a:lnTo>
                    <a:pt x="1871" y="10895"/>
                  </a:lnTo>
                  <a:cubicBezTo>
                    <a:pt x="-624" y="8399"/>
                    <a:pt x="-624" y="4367"/>
                    <a:pt x="1871" y="1872"/>
                  </a:cubicBezTo>
                  <a:cubicBezTo>
                    <a:pt x="4367" y="-624"/>
                    <a:pt x="8399" y="-624"/>
                    <a:pt x="10895" y="1872"/>
                  </a:cubicBezTo>
                  <a:lnTo>
                    <a:pt x="48395" y="39372"/>
                  </a:lnTo>
                  <a:cubicBezTo>
                    <a:pt x="50890" y="41868"/>
                    <a:pt x="50890" y="45899"/>
                    <a:pt x="48395" y="48395"/>
                  </a:cubicBezTo>
                  <a:cubicBezTo>
                    <a:pt x="47179" y="49611"/>
                    <a:pt x="45579" y="50251"/>
                    <a:pt x="43915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3FAC713-4E4C-6356-9173-96D4F49C6649}"/>
                </a:ext>
              </a:extLst>
            </p:cNvPr>
            <p:cNvSpPr/>
            <p:nvPr/>
          </p:nvSpPr>
          <p:spPr>
            <a:xfrm>
              <a:off x="9057913" y="6038300"/>
              <a:ext cx="44795" cy="44795"/>
            </a:xfrm>
            <a:custGeom>
              <a:avLst/>
              <a:gdLst>
                <a:gd name="connsiteX0" fmla="*/ 43915 w 44795"/>
                <a:gd name="connsiteY0" fmla="*/ 50251 h 44795"/>
                <a:gd name="connsiteX1" fmla="*/ 39372 w 44795"/>
                <a:gd name="connsiteY1" fmla="*/ 48395 h 44795"/>
                <a:gd name="connsiteX2" fmla="*/ 1872 w 44795"/>
                <a:gd name="connsiteY2" fmla="*/ 10895 h 44795"/>
                <a:gd name="connsiteX3" fmla="*/ 1872 w 44795"/>
                <a:gd name="connsiteY3" fmla="*/ 1872 h 44795"/>
                <a:gd name="connsiteX4" fmla="*/ 10895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5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5" y="50251"/>
                  </a:moveTo>
                  <a:cubicBezTo>
                    <a:pt x="42251" y="50251"/>
                    <a:pt x="40651" y="49611"/>
                    <a:pt x="39372" y="48395"/>
                  </a:cubicBezTo>
                  <a:lnTo>
                    <a:pt x="1872" y="10895"/>
                  </a:lnTo>
                  <a:cubicBezTo>
                    <a:pt x="-624" y="8399"/>
                    <a:pt x="-624" y="4367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48395" y="39372"/>
                  </a:lnTo>
                  <a:cubicBezTo>
                    <a:pt x="50891" y="41868"/>
                    <a:pt x="50891" y="45899"/>
                    <a:pt x="48395" y="48395"/>
                  </a:cubicBezTo>
                  <a:cubicBezTo>
                    <a:pt x="47179" y="49611"/>
                    <a:pt x="45515" y="50251"/>
                    <a:pt x="43915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3E56932-7F7F-7B7C-B768-29B9B91E2162}"/>
                </a:ext>
              </a:extLst>
            </p:cNvPr>
            <p:cNvSpPr/>
            <p:nvPr/>
          </p:nvSpPr>
          <p:spPr>
            <a:xfrm>
              <a:off x="9130290" y="5965859"/>
              <a:ext cx="44795" cy="44795"/>
            </a:xfrm>
            <a:custGeom>
              <a:avLst/>
              <a:gdLst>
                <a:gd name="connsiteX0" fmla="*/ 43915 w 44795"/>
                <a:gd name="connsiteY0" fmla="*/ 50251 h 44795"/>
                <a:gd name="connsiteX1" fmla="*/ 39372 w 44795"/>
                <a:gd name="connsiteY1" fmla="*/ 48395 h 44795"/>
                <a:gd name="connsiteX2" fmla="*/ 1871 w 44795"/>
                <a:gd name="connsiteY2" fmla="*/ 10895 h 44795"/>
                <a:gd name="connsiteX3" fmla="*/ 1871 w 44795"/>
                <a:gd name="connsiteY3" fmla="*/ 1872 h 44795"/>
                <a:gd name="connsiteX4" fmla="*/ 10895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5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5" y="50251"/>
                  </a:moveTo>
                  <a:cubicBezTo>
                    <a:pt x="42251" y="50251"/>
                    <a:pt x="40652" y="49611"/>
                    <a:pt x="39372" y="48395"/>
                  </a:cubicBezTo>
                  <a:lnTo>
                    <a:pt x="1871" y="10895"/>
                  </a:lnTo>
                  <a:cubicBezTo>
                    <a:pt x="-624" y="8399"/>
                    <a:pt x="-624" y="4368"/>
                    <a:pt x="1871" y="1872"/>
                  </a:cubicBezTo>
                  <a:cubicBezTo>
                    <a:pt x="4367" y="-624"/>
                    <a:pt x="8399" y="-624"/>
                    <a:pt x="10895" y="1872"/>
                  </a:cubicBezTo>
                  <a:lnTo>
                    <a:pt x="48395" y="39372"/>
                  </a:lnTo>
                  <a:cubicBezTo>
                    <a:pt x="50890" y="41868"/>
                    <a:pt x="50890" y="45899"/>
                    <a:pt x="48395" y="48395"/>
                  </a:cubicBezTo>
                  <a:cubicBezTo>
                    <a:pt x="47179" y="49675"/>
                    <a:pt x="45579" y="50251"/>
                    <a:pt x="43915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DAB34FD-0402-6F4E-EE2C-69AD03087343}"/>
                </a:ext>
              </a:extLst>
            </p:cNvPr>
            <p:cNvSpPr/>
            <p:nvPr/>
          </p:nvSpPr>
          <p:spPr>
            <a:xfrm>
              <a:off x="8863309" y="6181708"/>
              <a:ext cx="70393" cy="70393"/>
            </a:xfrm>
            <a:custGeom>
              <a:avLst/>
              <a:gdLst>
                <a:gd name="connsiteX0" fmla="*/ 69513 w 70392"/>
                <a:gd name="connsiteY0" fmla="*/ 75848 h 70392"/>
                <a:gd name="connsiteX1" fmla="*/ 64969 w 70392"/>
                <a:gd name="connsiteY1" fmla="*/ 73992 h 70392"/>
                <a:gd name="connsiteX2" fmla="*/ 1872 w 70392"/>
                <a:gd name="connsiteY2" fmla="*/ 10895 h 70392"/>
                <a:gd name="connsiteX3" fmla="*/ 1872 w 70392"/>
                <a:gd name="connsiteY3" fmla="*/ 1872 h 70392"/>
                <a:gd name="connsiteX4" fmla="*/ 10895 w 70392"/>
                <a:gd name="connsiteY4" fmla="*/ 1872 h 70392"/>
                <a:gd name="connsiteX5" fmla="*/ 73992 w 70392"/>
                <a:gd name="connsiteY5" fmla="*/ 64969 h 70392"/>
                <a:gd name="connsiteX6" fmla="*/ 73992 w 70392"/>
                <a:gd name="connsiteY6" fmla="*/ 73992 h 70392"/>
                <a:gd name="connsiteX7" fmla="*/ 69513 w 70392"/>
                <a:gd name="connsiteY7" fmla="*/ 75848 h 7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92" h="70392">
                  <a:moveTo>
                    <a:pt x="69513" y="75848"/>
                  </a:moveTo>
                  <a:cubicBezTo>
                    <a:pt x="67849" y="75848"/>
                    <a:pt x="66249" y="75208"/>
                    <a:pt x="64969" y="73992"/>
                  </a:cubicBezTo>
                  <a:lnTo>
                    <a:pt x="1872" y="10895"/>
                  </a:lnTo>
                  <a:cubicBezTo>
                    <a:pt x="-624" y="8399"/>
                    <a:pt x="-624" y="4368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73992" y="64969"/>
                  </a:lnTo>
                  <a:cubicBezTo>
                    <a:pt x="76488" y="67465"/>
                    <a:pt x="76488" y="71497"/>
                    <a:pt x="73992" y="73992"/>
                  </a:cubicBezTo>
                  <a:cubicBezTo>
                    <a:pt x="72777" y="75208"/>
                    <a:pt x="71177" y="75848"/>
                    <a:pt x="69513" y="75848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E4F9CBA-EE68-9052-7546-7846F4F5B775}"/>
                </a:ext>
              </a:extLst>
            </p:cNvPr>
            <p:cNvSpPr/>
            <p:nvPr/>
          </p:nvSpPr>
          <p:spPr>
            <a:xfrm>
              <a:off x="8935750" y="6109268"/>
              <a:ext cx="70393" cy="70393"/>
            </a:xfrm>
            <a:custGeom>
              <a:avLst/>
              <a:gdLst>
                <a:gd name="connsiteX0" fmla="*/ 69512 w 70392"/>
                <a:gd name="connsiteY0" fmla="*/ 75848 h 70392"/>
                <a:gd name="connsiteX1" fmla="*/ 64969 w 70392"/>
                <a:gd name="connsiteY1" fmla="*/ 73992 h 70392"/>
                <a:gd name="connsiteX2" fmla="*/ 1872 w 70392"/>
                <a:gd name="connsiteY2" fmla="*/ 10895 h 70392"/>
                <a:gd name="connsiteX3" fmla="*/ 1872 w 70392"/>
                <a:gd name="connsiteY3" fmla="*/ 1872 h 70392"/>
                <a:gd name="connsiteX4" fmla="*/ 10894 w 70392"/>
                <a:gd name="connsiteY4" fmla="*/ 1872 h 70392"/>
                <a:gd name="connsiteX5" fmla="*/ 73992 w 70392"/>
                <a:gd name="connsiteY5" fmla="*/ 64969 h 70392"/>
                <a:gd name="connsiteX6" fmla="*/ 73992 w 70392"/>
                <a:gd name="connsiteY6" fmla="*/ 73992 h 70392"/>
                <a:gd name="connsiteX7" fmla="*/ 69512 w 70392"/>
                <a:gd name="connsiteY7" fmla="*/ 75848 h 7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92" h="70392">
                  <a:moveTo>
                    <a:pt x="69512" y="75848"/>
                  </a:moveTo>
                  <a:cubicBezTo>
                    <a:pt x="67849" y="75848"/>
                    <a:pt x="66249" y="75208"/>
                    <a:pt x="64969" y="73992"/>
                  </a:cubicBezTo>
                  <a:lnTo>
                    <a:pt x="1872" y="10895"/>
                  </a:lnTo>
                  <a:cubicBezTo>
                    <a:pt x="-624" y="8399"/>
                    <a:pt x="-624" y="4367"/>
                    <a:pt x="1872" y="1872"/>
                  </a:cubicBezTo>
                  <a:cubicBezTo>
                    <a:pt x="4367" y="-624"/>
                    <a:pt x="8399" y="-624"/>
                    <a:pt x="10894" y="1872"/>
                  </a:cubicBezTo>
                  <a:lnTo>
                    <a:pt x="73992" y="64969"/>
                  </a:lnTo>
                  <a:cubicBezTo>
                    <a:pt x="76487" y="67465"/>
                    <a:pt x="76487" y="71496"/>
                    <a:pt x="73992" y="73992"/>
                  </a:cubicBezTo>
                  <a:cubicBezTo>
                    <a:pt x="72776" y="75208"/>
                    <a:pt x="71112" y="75848"/>
                    <a:pt x="69512" y="75848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1A28B3-E883-9644-CB8D-5EDDA4DD4D7D}"/>
                </a:ext>
              </a:extLst>
            </p:cNvPr>
            <p:cNvSpPr/>
            <p:nvPr/>
          </p:nvSpPr>
          <p:spPr>
            <a:xfrm>
              <a:off x="9008126" y="6036828"/>
              <a:ext cx="70393" cy="70393"/>
            </a:xfrm>
            <a:custGeom>
              <a:avLst/>
              <a:gdLst>
                <a:gd name="connsiteX0" fmla="*/ 69513 w 70392"/>
                <a:gd name="connsiteY0" fmla="*/ 75848 h 70392"/>
                <a:gd name="connsiteX1" fmla="*/ 64969 w 70392"/>
                <a:gd name="connsiteY1" fmla="*/ 73992 h 70392"/>
                <a:gd name="connsiteX2" fmla="*/ 1872 w 70392"/>
                <a:gd name="connsiteY2" fmla="*/ 10895 h 70392"/>
                <a:gd name="connsiteX3" fmla="*/ 1872 w 70392"/>
                <a:gd name="connsiteY3" fmla="*/ 1872 h 70392"/>
                <a:gd name="connsiteX4" fmla="*/ 10895 w 70392"/>
                <a:gd name="connsiteY4" fmla="*/ 1872 h 70392"/>
                <a:gd name="connsiteX5" fmla="*/ 73992 w 70392"/>
                <a:gd name="connsiteY5" fmla="*/ 64969 h 70392"/>
                <a:gd name="connsiteX6" fmla="*/ 73992 w 70392"/>
                <a:gd name="connsiteY6" fmla="*/ 73992 h 70392"/>
                <a:gd name="connsiteX7" fmla="*/ 69513 w 70392"/>
                <a:gd name="connsiteY7" fmla="*/ 75848 h 7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92" h="70392">
                  <a:moveTo>
                    <a:pt x="69513" y="75848"/>
                  </a:moveTo>
                  <a:cubicBezTo>
                    <a:pt x="67849" y="75848"/>
                    <a:pt x="66249" y="75208"/>
                    <a:pt x="64969" y="73992"/>
                  </a:cubicBezTo>
                  <a:lnTo>
                    <a:pt x="1872" y="10895"/>
                  </a:lnTo>
                  <a:cubicBezTo>
                    <a:pt x="-624" y="8399"/>
                    <a:pt x="-624" y="4367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73992" y="64969"/>
                  </a:lnTo>
                  <a:cubicBezTo>
                    <a:pt x="76488" y="67465"/>
                    <a:pt x="76488" y="71496"/>
                    <a:pt x="73992" y="73992"/>
                  </a:cubicBezTo>
                  <a:cubicBezTo>
                    <a:pt x="72840" y="75208"/>
                    <a:pt x="71176" y="75848"/>
                    <a:pt x="69513" y="75848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31D3395-731C-F8A5-89A6-768F1ED090F4}"/>
                </a:ext>
              </a:extLst>
            </p:cNvPr>
            <p:cNvSpPr/>
            <p:nvPr/>
          </p:nvSpPr>
          <p:spPr>
            <a:xfrm>
              <a:off x="9080567" y="5964451"/>
              <a:ext cx="70393" cy="70393"/>
            </a:xfrm>
            <a:custGeom>
              <a:avLst/>
              <a:gdLst>
                <a:gd name="connsiteX0" fmla="*/ 69512 w 70392"/>
                <a:gd name="connsiteY0" fmla="*/ 75848 h 70392"/>
                <a:gd name="connsiteX1" fmla="*/ 64969 w 70392"/>
                <a:gd name="connsiteY1" fmla="*/ 73992 h 70392"/>
                <a:gd name="connsiteX2" fmla="*/ 1872 w 70392"/>
                <a:gd name="connsiteY2" fmla="*/ 10895 h 70392"/>
                <a:gd name="connsiteX3" fmla="*/ 1872 w 70392"/>
                <a:gd name="connsiteY3" fmla="*/ 1872 h 70392"/>
                <a:gd name="connsiteX4" fmla="*/ 10894 w 70392"/>
                <a:gd name="connsiteY4" fmla="*/ 1872 h 70392"/>
                <a:gd name="connsiteX5" fmla="*/ 73992 w 70392"/>
                <a:gd name="connsiteY5" fmla="*/ 64969 h 70392"/>
                <a:gd name="connsiteX6" fmla="*/ 73992 w 70392"/>
                <a:gd name="connsiteY6" fmla="*/ 73992 h 70392"/>
                <a:gd name="connsiteX7" fmla="*/ 69512 w 70392"/>
                <a:gd name="connsiteY7" fmla="*/ 75848 h 7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92" h="70392">
                  <a:moveTo>
                    <a:pt x="69512" y="75848"/>
                  </a:moveTo>
                  <a:cubicBezTo>
                    <a:pt x="67849" y="75848"/>
                    <a:pt x="66249" y="75208"/>
                    <a:pt x="64969" y="73992"/>
                  </a:cubicBezTo>
                  <a:lnTo>
                    <a:pt x="1872" y="10895"/>
                  </a:lnTo>
                  <a:cubicBezTo>
                    <a:pt x="-624" y="8399"/>
                    <a:pt x="-624" y="4367"/>
                    <a:pt x="1872" y="1872"/>
                  </a:cubicBezTo>
                  <a:cubicBezTo>
                    <a:pt x="4367" y="-624"/>
                    <a:pt x="8399" y="-624"/>
                    <a:pt x="10894" y="1872"/>
                  </a:cubicBezTo>
                  <a:lnTo>
                    <a:pt x="73992" y="64969"/>
                  </a:lnTo>
                  <a:cubicBezTo>
                    <a:pt x="76487" y="67465"/>
                    <a:pt x="76487" y="71496"/>
                    <a:pt x="73992" y="73992"/>
                  </a:cubicBezTo>
                  <a:cubicBezTo>
                    <a:pt x="72776" y="75208"/>
                    <a:pt x="71176" y="75848"/>
                    <a:pt x="69512" y="75848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A87E104-DAA9-BE95-3D59-C1E734273CFC}"/>
                </a:ext>
              </a:extLst>
            </p:cNvPr>
            <p:cNvSpPr/>
            <p:nvPr/>
          </p:nvSpPr>
          <p:spPr>
            <a:xfrm>
              <a:off x="9153007" y="5892011"/>
              <a:ext cx="70393" cy="70393"/>
            </a:xfrm>
            <a:custGeom>
              <a:avLst/>
              <a:gdLst>
                <a:gd name="connsiteX0" fmla="*/ 69512 w 70392"/>
                <a:gd name="connsiteY0" fmla="*/ 75848 h 70392"/>
                <a:gd name="connsiteX1" fmla="*/ 64969 w 70392"/>
                <a:gd name="connsiteY1" fmla="*/ 73992 h 70392"/>
                <a:gd name="connsiteX2" fmla="*/ 1872 w 70392"/>
                <a:gd name="connsiteY2" fmla="*/ 10895 h 70392"/>
                <a:gd name="connsiteX3" fmla="*/ 1872 w 70392"/>
                <a:gd name="connsiteY3" fmla="*/ 1872 h 70392"/>
                <a:gd name="connsiteX4" fmla="*/ 10895 w 70392"/>
                <a:gd name="connsiteY4" fmla="*/ 1872 h 70392"/>
                <a:gd name="connsiteX5" fmla="*/ 73992 w 70392"/>
                <a:gd name="connsiteY5" fmla="*/ 64969 h 70392"/>
                <a:gd name="connsiteX6" fmla="*/ 73992 w 70392"/>
                <a:gd name="connsiteY6" fmla="*/ 73992 h 70392"/>
                <a:gd name="connsiteX7" fmla="*/ 69512 w 70392"/>
                <a:gd name="connsiteY7" fmla="*/ 75848 h 7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92" h="70392">
                  <a:moveTo>
                    <a:pt x="69512" y="75848"/>
                  </a:moveTo>
                  <a:cubicBezTo>
                    <a:pt x="67849" y="75848"/>
                    <a:pt x="66249" y="75208"/>
                    <a:pt x="64969" y="73992"/>
                  </a:cubicBezTo>
                  <a:lnTo>
                    <a:pt x="1872" y="10895"/>
                  </a:lnTo>
                  <a:cubicBezTo>
                    <a:pt x="-624" y="8399"/>
                    <a:pt x="-624" y="4367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73992" y="64969"/>
                  </a:lnTo>
                  <a:cubicBezTo>
                    <a:pt x="76488" y="67465"/>
                    <a:pt x="76488" y="71496"/>
                    <a:pt x="73992" y="73992"/>
                  </a:cubicBezTo>
                  <a:cubicBezTo>
                    <a:pt x="72776" y="75208"/>
                    <a:pt x="71112" y="75848"/>
                    <a:pt x="69512" y="75848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2FADE1A-FCF4-86F6-74BF-E1CED0943FAE}"/>
                </a:ext>
              </a:extLst>
            </p:cNvPr>
            <p:cNvSpPr/>
            <p:nvPr/>
          </p:nvSpPr>
          <p:spPr>
            <a:xfrm>
              <a:off x="8864781" y="6231431"/>
              <a:ext cx="44795" cy="44795"/>
            </a:xfrm>
            <a:custGeom>
              <a:avLst/>
              <a:gdLst>
                <a:gd name="connsiteX0" fmla="*/ 43916 w 44795"/>
                <a:gd name="connsiteY0" fmla="*/ 50251 h 44795"/>
                <a:gd name="connsiteX1" fmla="*/ 39372 w 44795"/>
                <a:gd name="connsiteY1" fmla="*/ 48395 h 44795"/>
                <a:gd name="connsiteX2" fmla="*/ 1872 w 44795"/>
                <a:gd name="connsiteY2" fmla="*/ 10895 h 44795"/>
                <a:gd name="connsiteX3" fmla="*/ 1872 w 44795"/>
                <a:gd name="connsiteY3" fmla="*/ 1872 h 44795"/>
                <a:gd name="connsiteX4" fmla="*/ 10895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6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6" y="50251"/>
                  </a:moveTo>
                  <a:cubicBezTo>
                    <a:pt x="42252" y="50251"/>
                    <a:pt x="40652" y="49611"/>
                    <a:pt x="39372" y="48395"/>
                  </a:cubicBezTo>
                  <a:lnTo>
                    <a:pt x="1872" y="10895"/>
                  </a:lnTo>
                  <a:cubicBezTo>
                    <a:pt x="-624" y="8399"/>
                    <a:pt x="-624" y="4368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48395" y="39372"/>
                  </a:lnTo>
                  <a:cubicBezTo>
                    <a:pt x="50891" y="41868"/>
                    <a:pt x="50891" y="45899"/>
                    <a:pt x="48395" y="48395"/>
                  </a:cubicBezTo>
                  <a:cubicBezTo>
                    <a:pt x="47180" y="49611"/>
                    <a:pt x="45516" y="50251"/>
                    <a:pt x="43916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3817000-826F-A242-6174-7B38BE7BE8B2}"/>
                </a:ext>
              </a:extLst>
            </p:cNvPr>
            <p:cNvSpPr/>
            <p:nvPr/>
          </p:nvSpPr>
          <p:spPr>
            <a:xfrm>
              <a:off x="8937222" y="6158991"/>
              <a:ext cx="44795" cy="44795"/>
            </a:xfrm>
            <a:custGeom>
              <a:avLst/>
              <a:gdLst>
                <a:gd name="connsiteX0" fmla="*/ 43915 w 44795"/>
                <a:gd name="connsiteY0" fmla="*/ 50251 h 44795"/>
                <a:gd name="connsiteX1" fmla="*/ 39372 w 44795"/>
                <a:gd name="connsiteY1" fmla="*/ 48395 h 44795"/>
                <a:gd name="connsiteX2" fmla="*/ 1872 w 44795"/>
                <a:gd name="connsiteY2" fmla="*/ 10895 h 44795"/>
                <a:gd name="connsiteX3" fmla="*/ 1872 w 44795"/>
                <a:gd name="connsiteY3" fmla="*/ 1872 h 44795"/>
                <a:gd name="connsiteX4" fmla="*/ 10894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5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5" y="50251"/>
                  </a:moveTo>
                  <a:cubicBezTo>
                    <a:pt x="42251" y="50251"/>
                    <a:pt x="40651" y="49611"/>
                    <a:pt x="39372" y="48395"/>
                  </a:cubicBezTo>
                  <a:lnTo>
                    <a:pt x="1872" y="10895"/>
                  </a:lnTo>
                  <a:cubicBezTo>
                    <a:pt x="-624" y="8399"/>
                    <a:pt x="-624" y="4368"/>
                    <a:pt x="1872" y="1872"/>
                  </a:cubicBezTo>
                  <a:cubicBezTo>
                    <a:pt x="4368" y="-624"/>
                    <a:pt x="8399" y="-624"/>
                    <a:pt x="10894" y="1872"/>
                  </a:cubicBezTo>
                  <a:lnTo>
                    <a:pt x="48395" y="39372"/>
                  </a:lnTo>
                  <a:cubicBezTo>
                    <a:pt x="50890" y="41868"/>
                    <a:pt x="50890" y="45899"/>
                    <a:pt x="48395" y="48395"/>
                  </a:cubicBezTo>
                  <a:cubicBezTo>
                    <a:pt x="47179" y="49611"/>
                    <a:pt x="45515" y="50251"/>
                    <a:pt x="43915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E86DE0C-79BF-AC58-710A-2FBBCBC1C8BC}"/>
                </a:ext>
              </a:extLst>
            </p:cNvPr>
            <p:cNvSpPr/>
            <p:nvPr/>
          </p:nvSpPr>
          <p:spPr>
            <a:xfrm>
              <a:off x="9009598" y="6086550"/>
              <a:ext cx="44795" cy="44795"/>
            </a:xfrm>
            <a:custGeom>
              <a:avLst/>
              <a:gdLst>
                <a:gd name="connsiteX0" fmla="*/ 43916 w 44795"/>
                <a:gd name="connsiteY0" fmla="*/ 50251 h 44795"/>
                <a:gd name="connsiteX1" fmla="*/ 39372 w 44795"/>
                <a:gd name="connsiteY1" fmla="*/ 48395 h 44795"/>
                <a:gd name="connsiteX2" fmla="*/ 1872 w 44795"/>
                <a:gd name="connsiteY2" fmla="*/ 10895 h 44795"/>
                <a:gd name="connsiteX3" fmla="*/ 1872 w 44795"/>
                <a:gd name="connsiteY3" fmla="*/ 1872 h 44795"/>
                <a:gd name="connsiteX4" fmla="*/ 10895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6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6" y="50251"/>
                  </a:moveTo>
                  <a:cubicBezTo>
                    <a:pt x="42252" y="50251"/>
                    <a:pt x="40652" y="49611"/>
                    <a:pt x="39372" y="48395"/>
                  </a:cubicBezTo>
                  <a:lnTo>
                    <a:pt x="1872" y="10895"/>
                  </a:lnTo>
                  <a:cubicBezTo>
                    <a:pt x="-624" y="8399"/>
                    <a:pt x="-624" y="4368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48395" y="39372"/>
                  </a:lnTo>
                  <a:cubicBezTo>
                    <a:pt x="50891" y="41868"/>
                    <a:pt x="50891" y="45899"/>
                    <a:pt x="48395" y="48395"/>
                  </a:cubicBezTo>
                  <a:cubicBezTo>
                    <a:pt x="47180" y="49675"/>
                    <a:pt x="45580" y="50251"/>
                    <a:pt x="43916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555C0CD-FFF7-0546-00D7-9EA3320AEFB3}"/>
                </a:ext>
              </a:extLst>
            </p:cNvPr>
            <p:cNvSpPr/>
            <p:nvPr/>
          </p:nvSpPr>
          <p:spPr>
            <a:xfrm>
              <a:off x="9082039" y="6014174"/>
              <a:ext cx="44795" cy="44795"/>
            </a:xfrm>
            <a:custGeom>
              <a:avLst/>
              <a:gdLst>
                <a:gd name="connsiteX0" fmla="*/ 43915 w 44795"/>
                <a:gd name="connsiteY0" fmla="*/ 50251 h 44795"/>
                <a:gd name="connsiteX1" fmla="*/ 39372 w 44795"/>
                <a:gd name="connsiteY1" fmla="*/ 48395 h 44795"/>
                <a:gd name="connsiteX2" fmla="*/ 1872 w 44795"/>
                <a:gd name="connsiteY2" fmla="*/ 10895 h 44795"/>
                <a:gd name="connsiteX3" fmla="*/ 1872 w 44795"/>
                <a:gd name="connsiteY3" fmla="*/ 1872 h 44795"/>
                <a:gd name="connsiteX4" fmla="*/ 10894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5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5" y="50251"/>
                  </a:moveTo>
                  <a:cubicBezTo>
                    <a:pt x="42251" y="50251"/>
                    <a:pt x="40651" y="49611"/>
                    <a:pt x="39372" y="48395"/>
                  </a:cubicBezTo>
                  <a:lnTo>
                    <a:pt x="1872" y="10895"/>
                  </a:lnTo>
                  <a:cubicBezTo>
                    <a:pt x="-624" y="8399"/>
                    <a:pt x="-624" y="4368"/>
                    <a:pt x="1872" y="1872"/>
                  </a:cubicBezTo>
                  <a:cubicBezTo>
                    <a:pt x="4368" y="-624"/>
                    <a:pt x="8399" y="-624"/>
                    <a:pt x="10894" y="1872"/>
                  </a:cubicBezTo>
                  <a:lnTo>
                    <a:pt x="48395" y="39372"/>
                  </a:lnTo>
                  <a:cubicBezTo>
                    <a:pt x="50890" y="41868"/>
                    <a:pt x="50890" y="45899"/>
                    <a:pt x="48395" y="48395"/>
                  </a:cubicBezTo>
                  <a:cubicBezTo>
                    <a:pt x="47179" y="49611"/>
                    <a:pt x="45515" y="50251"/>
                    <a:pt x="43915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F34A9EB-7B98-BD29-0CF4-8EE17588C6D5}"/>
                </a:ext>
              </a:extLst>
            </p:cNvPr>
            <p:cNvSpPr/>
            <p:nvPr/>
          </p:nvSpPr>
          <p:spPr>
            <a:xfrm>
              <a:off x="9154415" y="5941734"/>
              <a:ext cx="44795" cy="44795"/>
            </a:xfrm>
            <a:custGeom>
              <a:avLst/>
              <a:gdLst>
                <a:gd name="connsiteX0" fmla="*/ 43916 w 44795"/>
                <a:gd name="connsiteY0" fmla="*/ 50251 h 44795"/>
                <a:gd name="connsiteX1" fmla="*/ 39372 w 44795"/>
                <a:gd name="connsiteY1" fmla="*/ 48395 h 44795"/>
                <a:gd name="connsiteX2" fmla="*/ 1872 w 44795"/>
                <a:gd name="connsiteY2" fmla="*/ 10895 h 44795"/>
                <a:gd name="connsiteX3" fmla="*/ 1872 w 44795"/>
                <a:gd name="connsiteY3" fmla="*/ 1872 h 44795"/>
                <a:gd name="connsiteX4" fmla="*/ 10895 w 44795"/>
                <a:gd name="connsiteY4" fmla="*/ 1872 h 44795"/>
                <a:gd name="connsiteX5" fmla="*/ 48395 w 44795"/>
                <a:gd name="connsiteY5" fmla="*/ 39372 h 44795"/>
                <a:gd name="connsiteX6" fmla="*/ 48395 w 44795"/>
                <a:gd name="connsiteY6" fmla="*/ 48395 h 44795"/>
                <a:gd name="connsiteX7" fmla="*/ 43916 w 44795"/>
                <a:gd name="connsiteY7" fmla="*/ 50251 h 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95" h="44795">
                  <a:moveTo>
                    <a:pt x="43916" y="50251"/>
                  </a:moveTo>
                  <a:cubicBezTo>
                    <a:pt x="42252" y="50251"/>
                    <a:pt x="40652" y="49611"/>
                    <a:pt x="39372" y="48395"/>
                  </a:cubicBezTo>
                  <a:lnTo>
                    <a:pt x="1872" y="10895"/>
                  </a:lnTo>
                  <a:cubicBezTo>
                    <a:pt x="-624" y="8399"/>
                    <a:pt x="-624" y="4368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48395" y="39372"/>
                  </a:lnTo>
                  <a:cubicBezTo>
                    <a:pt x="50891" y="41868"/>
                    <a:pt x="50891" y="45899"/>
                    <a:pt x="48395" y="48395"/>
                  </a:cubicBezTo>
                  <a:cubicBezTo>
                    <a:pt x="47244" y="49611"/>
                    <a:pt x="45580" y="50251"/>
                    <a:pt x="43916" y="50251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8489511-024A-01CD-C5F0-D7EBE58A5DA2}"/>
                </a:ext>
              </a:extLst>
            </p:cNvPr>
            <p:cNvSpPr/>
            <p:nvPr/>
          </p:nvSpPr>
          <p:spPr>
            <a:xfrm>
              <a:off x="9177132" y="5867886"/>
              <a:ext cx="70393" cy="70393"/>
            </a:xfrm>
            <a:custGeom>
              <a:avLst/>
              <a:gdLst>
                <a:gd name="connsiteX0" fmla="*/ 69512 w 70392"/>
                <a:gd name="connsiteY0" fmla="*/ 75848 h 70392"/>
                <a:gd name="connsiteX1" fmla="*/ 64969 w 70392"/>
                <a:gd name="connsiteY1" fmla="*/ 73992 h 70392"/>
                <a:gd name="connsiteX2" fmla="*/ 1872 w 70392"/>
                <a:gd name="connsiteY2" fmla="*/ 10895 h 70392"/>
                <a:gd name="connsiteX3" fmla="*/ 1872 w 70392"/>
                <a:gd name="connsiteY3" fmla="*/ 1872 h 70392"/>
                <a:gd name="connsiteX4" fmla="*/ 10895 w 70392"/>
                <a:gd name="connsiteY4" fmla="*/ 1872 h 70392"/>
                <a:gd name="connsiteX5" fmla="*/ 73992 w 70392"/>
                <a:gd name="connsiteY5" fmla="*/ 64969 h 70392"/>
                <a:gd name="connsiteX6" fmla="*/ 73992 w 70392"/>
                <a:gd name="connsiteY6" fmla="*/ 73992 h 70392"/>
                <a:gd name="connsiteX7" fmla="*/ 69512 w 70392"/>
                <a:gd name="connsiteY7" fmla="*/ 75848 h 7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392" h="70392">
                  <a:moveTo>
                    <a:pt x="69512" y="75848"/>
                  </a:moveTo>
                  <a:cubicBezTo>
                    <a:pt x="67849" y="75848"/>
                    <a:pt x="66249" y="75208"/>
                    <a:pt x="64969" y="73992"/>
                  </a:cubicBezTo>
                  <a:lnTo>
                    <a:pt x="1872" y="10895"/>
                  </a:lnTo>
                  <a:cubicBezTo>
                    <a:pt x="-624" y="8399"/>
                    <a:pt x="-624" y="4368"/>
                    <a:pt x="1872" y="1872"/>
                  </a:cubicBezTo>
                  <a:cubicBezTo>
                    <a:pt x="4368" y="-624"/>
                    <a:pt x="8399" y="-624"/>
                    <a:pt x="10895" y="1872"/>
                  </a:cubicBezTo>
                  <a:lnTo>
                    <a:pt x="73992" y="64969"/>
                  </a:lnTo>
                  <a:cubicBezTo>
                    <a:pt x="76488" y="67465"/>
                    <a:pt x="76488" y="71497"/>
                    <a:pt x="73992" y="73992"/>
                  </a:cubicBezTo>
                  <a:cubicBezTo>
                    <a:pt x="72776" y="75208"/>
                    <a:pt x="71176" y="75848"/>
                    <a:pt x="69512" y="75848"/>
                  </a:cubicBezTo>
                  <a:close/>
                </a:path>
              </a:pathLst>
            </a:custGeom>
            <a:grpFill/>
            <a:ln w="6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9028D570-761B-DF92-72E1-AB608F98132D}"/>
              </a:ext>
            </a:extLst>
          </p:cNvPr>
          <p:cNvSpPr txBox="1"/>
          <p:nvPr/>
        </p:nvSpPr>
        <p:spPr>
          <a:xfrm>
            <a:off x="1390238" y="6314687"/>
            <a:ext cx="109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232859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BDF4-FAD1-9459-1631-1B0DF7F00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F820C6-1E23-718C-1733-0EAA5820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12192000" cy="68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2876-0470-7EDD-6524-599624737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7F4C8D-A24E-D991-4800-0B945A2D801A}"/>
              </a:ext>
            </a:extLst>
          </p:cNvPr>
          <p:cNvSpPr txBox="1"/>
          <p:nvPr/>
        </p:nvSpPr>
        <p:spPr>
          <a:xfrm>
            <a:off x="397323" y="2853790"/>
            <a:ext cx="5759637" cy="38207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Decongestion Plan -  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Shivajinagar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 was developed as an EMU terminal in 2023 with one dedicated EMU handling line.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Khadki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Hadapsar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stations are developed as a coaching terminal &amp; both works were commissioned in July 25.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333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line between GCMC-HDP.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Provision of 5 stabling lines sanctioned at </a:t>
            </a:r>
            <a:r>
              <a:rPr lang="en-US" sz="1333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Phursungi</a:t>
            </a:r>
            <a:r>
              <a: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lieu of stabling lines surrendered in Pune yard.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Yard Remodeling of </a:t>
            </a:r>
            <a:r>
              <a: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Pune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 with EI.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dedicated EMU terminal with 3 PFs.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</a:t>
            </a:r>
            <a:r>
              <a: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Alandi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333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Uruli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coaching terminal.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FLS sanctioned for 3</a:t>
            </a:r>
            <a:r>
              <a:rPr lang="en-US" sz="1333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line between Pune-Alandi stations.</a:t>
            </a:r>
          </a:p>
          <a:p>
            <a:pPr marL="243411" lvl="1" indent="-24341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Block Stations proposed at </a:t>
            </a:r>
            <a:r>
              <a:rPr lang="en-US" sz="1333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Ramtekadi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(Pune–SSV) and </a:t>
            </a:r>
            <a:r>
              <a: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Manjari</a:t>
            </a: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(HDP–LONI sections).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FCF656-45E5-CABB-783A-BBFDDA9CE6AC}"/>
              </a:ext>
            </a:extLst>
          </p:cNvPr>
          <p:cNvSpPr txBox="1">
            <a:spLocks/>
          </p:cNvSpPr>
          <p:nvPr/>
        </p:nvSpPr>
        <p:spPr>
          <a:xfrm>
            <a:off x="397323" y="569141"/>
            <a:ext cx="5759637" cy="21943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600"/>
              </a:spcBef>
            </a:pPr>
            <a:r>
              <a:rPr lang="en-US" sz="1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43411" lvl="1" indent="-243411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Pune is a major junction station having 6 Platforms dealt train movements from 3 direction i.e. CSMT, MRJ &amp; DD.</a:t>
            </a:r>
          </a:p>
          <a:p>
            <a:pPr marL="243411" lvl="1" indent="-243411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Total Average 154 Trains are being handled daily at Pune station.</a:t>
            </a:r>
          </a:p>
          <a:p>
            <a:pPr marL="243411" lvl="1" indent="-243411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It is a major point with linking South bound trains with Mumbai. </a:t>
            </a:r>
          </a:p>
          <a:p>
            <a:pPr marL="243411" lvl="1" indent="-243411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4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Average 35 goods trains dealt daily.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284912-1487-BD2A-9DEB-25880218174C}"/>
              </a:ext>
            </a:extLst>
          </p:cNvPr>
          <p:cNvSpPr txBox="1">
            <a:spLocks/>
          </p:cNvSpPr>
          <p:nvPr/>
        </p:nvSpPr>
        <p:spPr>
          <a:xfrm>
            <a:off x="6441441" y="569141"/>
            <a:ext cx="5351284" cy="6152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600"/>
              </a:spcBef>
            </a:pPr>
            <a:r>
              <a:rPr lang="en-IN" sz="20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Constraints</a:t>
            </a:r>
            <a:r>
              <a:rPr lang="en-IN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447663" lvl="1" indent="-447663" algn="l" defTabSz="1265207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Only </a:t>
            </a:r>
            <a:r>
              <a:rPr lang="en-IN" sz="173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out of 6 platforms</a:t>
            </a: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can handle trains with </a:t>
            </a:r>
            <a:r>
              <a:rPr lang="en-IN" sz="173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LHB &amp; 24 ICF coaches (24 pairs)</a:t>
            </a: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47663" lvl="1" indent="-447663" algn="l" defTabSz="1265207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7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 restriction</a:t>
            </a:r>
            <a:r>
              <a:rPr lang="en-IN" sz="17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IN" sz="17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KMPH</a:t>
            </a:r>
            <a:r>
              <a:rPr lang="en-IN" sz="17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Pune yard due to complex yard layout &amp; non-availability of required </a:t>
            </a:r>
            <a:r>
              <a:rPr lang="en-IN" sz="17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 overlap</a:t>
            </a:r>
            <a:r>
              <a:rPr lang="en-IN" sz="17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06949" lvl="1" indent="-228594" algn="l" defTabSz="1265207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17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Double Diamond Crossings (DDS)</a:t>
            </a:r>
          </a:p>
          <a:p>
            <a:pPr marL="706949" lvl="1" indent="-228594" algn="l" defTabSz="1265207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17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Single-Slip Switches </a:t>
            </a:r>
          </a:p>
          <a:p>
            <a:pPr marL="706949" lvl="1" indent="-228594" algn="l" defTabSz="1265207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17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Ordinary Diamond Crossing </a:t>
            </a:r>
          </a:p>
          <a:p>
            <a:pPr marL="447663" lvl="1" indent="-447663" algn="l" defTabSz="1265207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73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Operational congestion</a:t>
            </a: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due to:</a:t>
            </a:r>
          </a:p>
          <a:p>
            <a:pPr marL="706949" lvl="1" indent="-228594" algn="l" defTabSz="1265207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Backing &amp; berthing of empty rakes </a:t>
            </a:r>
          </a:p>
          <a:p>
            <a:pPr marL="706949" lvl="1" indent="-228594" algn="l" defTabSz="1265207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Movement of LOCO’s to &amp; </a:t>
            </a:r>
            <a:r>
              <a:rPr lang="en-IN" sz="1733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</a:t>
            </a: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trip shed </a:t>
            </a:r>
          </a:p>
          <a:p>
            <a:pPr marL="706949" lvl="1" indent="-228594" algn="l" defTabSz="1265207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Shunting of VPUs, sick coaches, inspection coaches </a:t>
            </a:r>
          </a:p>
          <a:p>
            <a:pPr marL="447663" lvl="1" indent="-447663" algn="l" defTabSz="1265207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73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full-length through goods line</a:t>
            </a: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leading to detention of goods trains outside station.</a:t>
            </a:r>
          </a:p>
          <a:p>
            <a:pPr marL="447663" lvl="1" indent="-447663" algn="l" defTabSz="1265207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73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Scattered maintenance facilities</a:t>
            </a: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(GCMC, NWS, OWS) causing criss-cross rake movements </a:t>
            </a:r>
          </a:p>
          <a:p>
            <a:pPr marL="447663" lvl="1" indent="-447663" algn="l" defTabSz="1265207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73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Sick coaches transfer required</a:t>
            </a: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from OWS/NWS to GCMC, increasing yard congestion.</a:t>
            </a:r>
          </a:p>
          <a:p>
            <a:pPr marL="447663" lvl="1" indent="-447663" algn="l" defTabSz="1265207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73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Single exit of ARME siding.</a:t>
            </a:r>
          </a:p>
          <a:p>
            <a:pPr marL="447663" lvl="1" indent="-447663" algn="l" defTabSz="1265207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173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Infrastructure limitations:</a:t>
            </a:r>
          </a:p>
          <a:p>
            <a:pPr marL="706949" lvl="1" indent="-228594" algn="l" defTabSz="1265207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Alteration in existing RRI is not possible, thus, 3rd line connection to GCMC not feasible before EI commissioning.</a:t>
            </a:r>
          </a:p>
          <a:p>
            <a:pPr marL="706949" lvl="1" indent="-228594" algn="l" defTabSz="1265207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17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Due to difficulty in shifting cables behind GC3 cabin, commissioning of two stabling lines near GC3 cabin is not feasible before EI commissioning.</a:t>
            </a: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42F918C-FA7D-03C3-0101-5B4F615697FE}"/>
              </a:ext>
            </a:extLst>
          </p:cNvPr>
          <p:cNvSpPr/>
          <p:nvPr/>
        </p:nvSpPr>
        <p:spPr>
          <a:xfrm>
            <a:off x="322865" y="73235"/>
            <a:ext cx="11469859" cy="405636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33CCCC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Pune Decongestion Plan </a:t>
            </a:r>
          </a:p>
        </p:txBody>
      </p:sp>
    </p:spTree>
    <p:extLst>
      <p:ext uri="{BB962C8B-B14F-4D97-AF65-F5344CB8AC3E}">
        <p14:creationId xmlns:p14="http://schemas.microsoft.com/office/powerpoint/2010/main" val="26720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85E29-2D02-A253-3CCA-43295BAACD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70000" y="1104900"/>
            <a:ext cx="7988300" cy="42680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Shivajinagar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 was developed as an EMU terminal in 2023 with one dedicated EMU handling line.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Khadki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Hadapsar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stations are developed as a coaching terminal &amp; both works were commissioned in July 25.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3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line between GCMC-HDP.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Provision of 5 stabling lines sanctioned at </a:t>
            </a:r>
            <a:r>
              <a:rPr lang="en-US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Phursungi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lieu of stabling lines surrendered in Pune yard.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Yard Remodeling of 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Pune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 with EI.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dedicated EMU terminal with 3 PFs.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Alandi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Uruli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coaching terminal.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FLS sanctioned for 3</a:t>
            </a:r>
            <a:r>
              <a:rPr lang="en-US" sz="13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line between Pune-Alandi stations.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Block Stations proposed at </a:t>
            </a:r>
            <a:r>
              <a:rPr lang="en-US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Ramtekadi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(Pune–SSV) and 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Manjari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(HDP–LONI sections).</a:t>
            </a: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8ED7C9B0-C2D2-443E-C5BC-77794F579EBE}"/>
              </a:ext>
            </a:extLst>
          </p:cNvPr>
          <p:cNvSpPr/>
          <p:nvPr/>
        </p:nvSpPr>
        <p:spPr>
          <a:xfrm>
            <a:off x="76200" y="101810"/>
            <a:ext cx="12039600" cy="507790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33CCCC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Pune Decongestion Plan </a:t>
            </a:r>
          </a:p>
        </p:txBody>
      </p:sp>
    </p:spTree>
    <p:extLst>
      <p:ext uri="{BB962C8B-B14F-4D97-AF65-F5344CB8AC3E}">
        <p14:creationId xmlns:p14="http://schemas.microsoft.com/office/powerpoint/2010/main" val="58405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700424-31FE-F9C0-5F97-E9B8633D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30614"/>
              </p:ext>
            </p:extLst>
          </p:nvPr>
        </p:nvGraphicFramePr>
        <p:xfrm>
          <a:off x="155575" y="853016"/>
          <a:ext cx="5549900" cy="3690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27">
                  <a:extLst>
                    <a:ext uri="{9D8B030D-6E8A-4147-A177-3AD203B41FA5}">
                      <a16:colId xmlns:a16="http://schemas.microsoft.com/office/drawing/2014/main" val="345017217"/>
                    </a:ext>
                  </a:extLst>
                </a:gridCol>
                <a:gridCol w="992609">
                  <a:extLst>
                    <a:ext uri="{9D8B030D-6E8A-4147-A177-3AD203B41FA5}">
                      <a16:colId xmlns:a16="http://schemas.microsoft.com/office/drawing/2014/main" val="3407618184"/>
                    </a:ext>
                  </a:extLst>
                </a:gridCol>
                <a:gridCol w="1712585">
                  <a:extLst>
                    <a:ext uri="{9D8B030D-6E8A-4147-A177-3AD203B41FA5}">
                      <a16:colId xmlns:a16="http://schemas.microsoft.com/office/drawing/2014/main" val="882389489"/>
                    </a:ext>
                  </a:extLst>
                </a:gridCol>
                <a:gridCol w="1207299">
                  <a:extLst>
                    <a:ext uri="{9D8B030D-6E8A-4147-A177-3AD203B41FA5}">
                      <a16:colId xmlns:a16="http://schemas.microsoft.com/office/drawing/2014/main" val="3451282822"/>
                    </a:ext>
                  </a:extLst>
                </a:gridCol>
                <a:gridCol w="1109980">
                  <a:extLst>
                    <a:ext uri="{9D8B030D-6E8A-4147-A177-3AD203B41FA5}">
                      <a16:colId xmlns:a16="http://schemas.microsoft.com/office/drawing/2014/main" val="3360336380"/>
                    </a:ext>
                  </a:extLst>
                </a:gridCol>
              </a:tblGrid>
              <a:tr h="6819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Sanction Date/Cost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313056"/>
                  </a:ext>
                </a:extLst>
              </a:tr>
              <a:tr h="6016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Malavali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 Length Loop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2023-24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28.28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"/>
                        </a:rPr>
                        <a:t>JUN 2026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979635"/>
                  </a:ext>
                </a:extLst>
              </a:tr>
              <a:tr h="6016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Talegaon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Goods Shed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2023-24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30.55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AUG 2026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397851"/>
                  </a:ext>
                </a:extLst>
              </a:tr>
              <a:tr h="6016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Chinchwad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Goods Shed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2023-24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18.71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MAY 2026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186629"/>
                  </a:ext>
                </a:extLst>
              </a:tr>
              <a:tr h="6016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Dehu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Extended Loop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2024-25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38.43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FEB 2027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697551"/>
                  </a:ext>
                </a:extLst>
              </a:tr>
              <a:tr h="6016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Dapodi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Extended Loop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2024-25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39.38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FEB 2027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6921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EBC4C6-FF08-CD18-E676-BCE5547A5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60645"/>
              </p:ext>
            </p:extLst>
          </p:nvPr>
        </p:nvGraphicFramePr>
        <p:xfrm>
          <a:off x="5886450" y="847725"/>
          <a:ext cx="6191250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34501721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40761818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82389489"/>
                    </a:ext>
                  </a:extLst>
                </a:gridCol>
                <a:gridCol w="1442256">
                  <a:extLst>
                    <a:ext uri="{9D8B030D-6E8A-4147-A177-3AD203B41FA5}">
                      <a16:colId xmlns:a16="http://schemas.microsoft.com/office/drawing/2014/main" val="3451282822"/>
                    </a:ext>
                  </a:extLst>
                </a:gridCol>
                <a:gridCol w="1034244">
                  <a:extLst>
                    <a:ext uri="{9D8B030D-6E8A-4147-A177-3AD203B41FA5}">
                      <a16:colId xmlns:a16="http://schemas.microsoft.com/office/drawing/2014/main" val="3360336380"/>
                    </a:ext>
                  </a:extLst>
                </a:gridCol>
              </a:tblGrid>
              <a:tr h="1884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Sanction Date/Cost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313056"/>
                  </a:ext>
                </a:extLst>
              </a:tr>
              <a:tr h="166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Hadapsar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Stabling Line with RBPC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2024-25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18.13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AUG 2026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979635"/>
                  </a:ext>
                </a:extLst>
              </a:tr>
              <a:tr h="166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Goods Shed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2022-23</a:t>
                      </a:r>
                      <a:endParaRPr lang="en-US" sz="1200" b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47.10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DEC 2026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397851"/>
                  </a:ext>
                </a:extLst>
              </a:tr>
              <a:tr h="166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Connection from Proposed Shunting Neck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2024-25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6.55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DEC 2026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186629"/>
                  </a:ext>
                </a:extLst>
              </a:tr>
              <a:tr h="166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Uruli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Extended Loop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2024-25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38.32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FEB 2027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697551"/>
                  </a:ext>
                </a:extLst>
              </a:tr>
              <a:tr h="166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Yevat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Extended Loop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2024-25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38.16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AUG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692195"/>
                  </a:ext>
                </a:extLst>
              </a:tr>
              <a:tr h="166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Kedgaon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Extended Loop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2024-25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33.06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FEB 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440049"/>
                  </a:ext>
                </a:extLst>
              </a:tr>
              <a:tr h="166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Daund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Infrastructural improvement and capacity augmentation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2024-25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32.78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Bookman Old Style"/>
                        </a:rPr>
                        <a:t>DEC 2026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232220"/>
                  </a:ext>
                </a:extLst>
              </a:tr>
            </a:tbl>
          </a:graphicData>
        </a:graphic>
      </p:graphicFrame>
      <p:sp>
        <p:nvSpPr>
          <p:cNvPr id="6" name="Rectangle: Diagonal Corners Snipped 2">
            <a:extLst>
              <a:ext uri="{FF2B5EF4-FFF2-40B4-BE49-F238E27FC236}">
                <a16:creationId xmlns:a16="http://schemas.microsoft.com/office/drawing/2014/main" id="{4E9ED330-E8DD-1FC3-47E9-70C5ACDAA90D}"/>
              </a:ext>
            </a:extLst>
          </p:cNvPr>
          <p:cNvSpPr/>
          <p:nvPr/>
        </p:nvSpPr>
        <p:spPr>
          <a:xfrm>
            <a:off x="0" y="0"/>
            <a:ext cx="12192000" cy="357922"/>
          </a:xfrm>
          <a:prstGeom prst="snip2DiagRect">
            <a:avLst>
              <a:gd name="adj1" fmla="val 46610"/>
              <a:gd name="adj2" fmla="val 16667"/>
            </a:avLst>
          </a:prstGeom>
          <a:solidFill>
            <a:srgbClr val="57D0E4"/>
          </a:solidFill>
          <a:scene3d>
            <a:camera prst="perspectiveAbove"/>
            <a:lightRig rig="threePt" dir="t"/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ookman Old Style"/>
              </a:rPr>
              <a:t>Capacity Augmentation works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1585;p214">
            <a:extLst>
              <a:ext uri="{FF2B5EF4-FFF2-40B4-BE49-F238E27FC236}">
                <a16:creationId xmlns:a16="http://schemas.microsoft.com/office/drawing/2014/main" id="{99D2D1FE-221B-8AC7-E115-BBF2BB485ED6}"/>
              </a:ext>
            </a:extLst>
          </p:cNvPr>
          <p:cNvSpPr txBox="1">
            <a:spLocks/>
          </p:cNvSpPr>
          <p:nvPr/>
        </p:nvSpPr>
        <p:spPr>
          <a:xfrm>
            <a:off x="5876925" y="442226"/>
            <a:ext cx="6210299" cy="329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PUNE - DAUND</a:t>
            </a:r>
          </a:p>
        </p:txBody>
      </p:sp>
      <p:sp>
        <p:nvSpPr>
          <p:cNvPr id="8" name="Google Shape;1585;p214">
            <a:extLst>
              <a:ext uri="{FF2B5EF4-FFF2-40B4-BE49-F238E27FC236}">
                <a16:creationId xmlns:a16="http://schemas.microsoft.com/office/drawing/2014/main" id="{9232CD62-821F-2F1D-1757-DA16137E8AD0}"/>
              </a:ext>
            </a:extLst>
          </p:cNvPr>
          <p:cNvSpPr txBox="1">
            <a:spLocks/>
          </p:cNvSpPr>
          <p:nvPr/>
        </p:nvSpPr>
        <p:spPr>
          <a:xfrm>
            <a:off x="161926" y="432701"/>
            <a:ext cx="5553074" cy="348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en-US" sz="232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LONAVALA - PUNE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5B0BD7-F99E-8E80-68D2-1BF1BB99F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5573"/>
              </p:ext>
            </p:extLst>
          </p:nvPr>
        </p:nvGraphicFramePr>
        <p:xfrm>
          <a:off x="3105150" y="4615794"/>
          <a:ext cx="8963022" cy="2172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253">
                  <a:extLst>
                    <a:ext uri="{9D8B030D-6E8A-4147-A177-3AD203B41FA5}">
                      <a16:colId xmlns:a16="http://schemas.microsoft.com/office/drawing/2014/main" val="1587553508"/>
                    </a:ext>
                  </a:extLst>
                </a:gridCol>
                <a:gridCol w="912346">
                  <a:extLst>
                    <a:ext uri="{9D8B030D-6E8A-4147-A177-3AD203B41FA5}">
                      <a16:colId xmlns:a16="http://schemas.microsoft.com/office/drawing/2014/main" val="1935372861"/>
                    </a:ext>
                  </a:extLst>
                </a:gridCol>
                <a:gridCol w="3943922">
                  <a:extLst>
                    <a:ext uri="{9D8B030D-6E8A-4147-A177-3AD203B41FA5}">
                      <a16:colId xmlns:a16="http://schemas.microsoft.com/office/drawing/2014/main" val="3501351388"/>
                    </a:ext>
                  </a:extLst>
                </a:gridCol>
                <a:gridCol w="1710927">
                  <a:extLst>
                    <a:ext uri="{9D8B030D-6E8A-4147-A177-3AD203B41FA5}">
                      <a16:colId xmlns:a16="http://schemas.microsoft.com/office/drawing/2014/main" val="3990882377"/>
                    </a:ext>
                  </a:extLst>
                </a:gridCol>
                <a:gridCol w="1708574">
                  <a:extLst>
                    <a:ext uri="{9D8B030D-6E8A-4147-A177-3AD203B41FA5}">
                      <a16:colId xmlns:a16="http://schemas.microsoft.com/office/drawing/2014/main" val="215295714"/>
                    </a:ext>
                  </a:extLst>
                </a:gridCol>
              </a:tblGrid>
              <a:tr h="2027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Sanction Date/Cost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818843"/>
                  </a:ext>
                </a:extLst>
              </a:tr>
              <a:tr h="4129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Ghorpadi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Upgradation/Development into </a:t>
                      </a:r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Vande Bharat Chair Car Maintenance cum Workshop depot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21.07.2023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89.64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EPC LOA Issued on 09/02/2026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719446"/>
                  </a:ext>
                </a:extLst>
              </a:tr>
              <a:tr h="2434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Daund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Extension of ROH Shed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14.03.2024 / 30.84</a:t>
                      </a:r>
                      <a:r>
                        <a:rPr lang="en-US" sz="1200" u="none" strike="noStrike" kern="1200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 Cr</a:t>
                      </a:r>
                      <a:endParaRPr lang="en-US" sz="12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Work in progress.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463724"/>
                  </a:ext>
                </a:extLst>
              </a:tr>
              <a:tr h="4057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Daund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sz="1200" b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Extension of existing pitline by 290m to accommodate full length rakes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24.03.2025 / 9.47 </a:t>
                      </a:r>
                      <a:r>
                        <a:rPr lang="en-US" sz="1200" u="none" strike="noStrike" kern="1200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Cr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Jan, 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494304"/>
                  </a:ext>
                </a:extLst>
              </a:tr>
              <a:tr h="4057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Ghorpadi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CNC Tandem under floor wheel lathe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03.09.2024 / 20.32 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Cambria"/>
                        </a:rPr>
                        <a:t>Work in progress at GCMC.</a:t>
                      </a:r>
                      <a:endParaRPr lang="en-IN" sz="1200" b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122697"/>
                  </a:ext>
                </a:extLst>
              </a:tr>
            </a:tbl>
          </a:graphicData>
        </a:graphic>
      </p:graphicFrame>
      <p:sp>
        <p:nvSpPr>
          <p:cNvPr id="12" name="Google Shape;258;p18">
            <a:extLst>
              <a:ext uri="{FF2B5EF4-FFF2-40B4-BE49-F238E27FC236}">
                <a16:creationId xmlns:a16="http://schemas.microsoft.com/office/drawing/2014/main" id="{AEB80554-1574-7861-BCE9-E1E1C6C549B1}"/>
              </a:ext>
            </a:extLst>
          </p:cNvPr>
          <p:cNvSpPr/>
          <p:nvPr/>
        </p:nvSpPr>
        <p:spPr>
          <a:xfrm>
            <a:off x="161926" y="5200650"/>
            <a:ext cx="2838449" cy="1162050"/>
          </a:xfrm>
          <a:custGeom>
            <a:avLst/>
            <a:gdLst/>
            <a:ahLst/>
            <a:cxnLst/>
            <a:rect l="l" t="t" r="r" b="b"/>
            <a:pathLst>
              <a:path w="1548411" h="395167" extrusionOk="0">
                <a:moveTo>
                  <a:pt x="1328780" y="0"/>
                </a:moveTo>
                <a:lnTo>
                  <a:pt x="28449" y="0"/>
                </a:lnTo>
                <a:cubicBezTo>
                  <a:pt x="20904" y="0"/>
                  <a:pt x="13668" y="2997"/>
                  <a:pt x="8332" y="8332"/>
                </a:cubicBezTo>
                <a:cubicBezTo>
                  <a:pt x="2997" y="13668"/>
                  <a:pt x="0" y="20904"/>
                  <a:pt x="0" y="28449"/>
                </a:cubicBezTo>
                <a:lnTo>
                  <a:pt x="0" y="366719"/>
                </a:lnTo>
                <a:cubicBezTo>
                  <a:pt x="0" y="374264"/>
                  <a:pt x="2997" y="381500"/>
                  <a:pt x="8332" y="386835"/>
                </a:cubicBezTo>
                <a:cubicBezTo>
                  <a:pt x="13668" y="392170"/>
                  <a:pt x="20904" y="395167"/>
                  <a:pt x="28449" y="395167"/>
                </a:cubicBezTo>
                <a:lnTo>
                  <a:pt x="1328780" y="395167"/>
                </a:lnTo>
                <a:cubicBezTo>
                  <a:pt x="1347022" y="395167"/>
                  <a:pt x="1364546" y="388052"/>
                  <a:pt x="1377625" y="375335"/>
                </a:cubicBezTo>
                <a:lnTo>
                  <a:pt x="1540032" y="217416"/>
                </a:lnTo>
                <a:cubicBezTo>
                  <a:pt x="1545389" y="212208"/>
                  <a:pt x="1548411" y="205055"/>
                  <a:pt x="1548411" y="197584"/>
                </a:cubicBezTo>
                <a:cubicBezTo>
                  <a:pt x="1548411" y="190113"/>
                  <a:pt x="1545389" y="182959"/>
                  <a:pt x="1540032" y="177751"/>
                </a:cubicBezTo>
                <a:lnTo>
                  <a:pt x="1377625" y="19833"/>
                </a:lnTo>
                <a:cubicBezTo>
                  <a:pt x="1364546" y="7115"/>
                  <a:pt x="1347022" y="0"/>
                  <a:pt x="1328780" y="0"/>
                </a:cubicBezTo>
                <a:close/>
              </a:path>
            </a:pathLst>
          </a:cu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5409" tIns="95409" rIns="95409" bIns="95409" anchor="ctr" anchorCtr="0">
            <a:no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 – 41 &amp; PH – 42 : Major Works</a:t>
            </a:r>
          </a:p>
        </p:txBody>
      </p:sp>
    </p:spTree>
    <p:extLst>
      <p:ext uri="{BB962C8B-B14F-4D97-AF65-F5344CB8AC3E}">
        <p14:creationId xmlns:p14="http://schemas.microsoft.com/office/powerpoint/2010/main" val="31520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00 Main light">
      <a:dk1>
        <a:srgbClr val="414042"/>
      </a:dk1>
      <a:lt1>
        <a:sysClr val="window" lastClr="FFFFFF"/>
      </a:lt1>
      <a:dk2>
        <a:srgbClr val="58595B"/>
      </a:dk2>
      <a:lt2>
        <a:srgbClr val="FFFFFF"/>
      </a:lt2>
      <a:accent1>
        <a:srgbClr val="FE2635"/>
      </a:accent1>
      <a:accent2>
        <a:srgbClr val="FFD000"/>
      </a:accent2>
      <a:accent3>
        <a:srgbClr val="00CEE8"/>
      </a:accent3>
      <a:accent4>
        <a:srgbClr val="03A9F4"/>
      </a:accent4>
      <a:accent5>
        <a:srgbClr val="065381"/>
      </a:accent5>
      <a:accent6>
        <a:srgbClr val="BD114D"/>
      </a:accent6>
      <a:hlink>
        <a:srgbClr val="F33B48"/>
      </a:hlink>
      <a:folHlink>
        <a:srgbClr val="FFC000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2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C9D"/>
      </a:accent1>
      <a:accent2>
        <a:srgbClr val="17C3B2"/>
      </a:accent2>
      <a:accent3>
        <a:srgbClr val="FFCB77"/>
      </a:accent3>
      <a:accent4>
        <a:srgbClr val="FE6D73"/>
      </a:accent4>
      <a:accent5>
        <a:srgbClr val="9E2A2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7639</Words>
  <Application>Microsoft Office PowerPoint</Application>
  <PresentationFormat>Widescreen</PresentationFormat>
  <Paragraphs>1913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Aptos</vt:lpstr>
      <vt:lpstr>Aptos Display</vt:lpstr>
      <vt:lpstr>Arial</vt:lpstr>
      <vt:lpstr>Arial Black</vt:lpstr>
      <vt:lpstr>Bookman Old Style</vt:lpstr>
      <vt:lpstr>Calibri</vt:lpstr>
      <vt:lpstr>Calibri Light</vt:lpstr>
      <vt:lpstr>Edwardian Script ITC</vt:lpstr>
      <vt:lpstr>Geo</vt:lpstr>
      <vt:lpstr>Goudy Old Style</vt:lpstr>
      <vt:lpstr>Montserrat</vt:lpstr>
      <vt:lpstr>Roboto</vt:lpstr>
      <vt:lpstr>Roca One Heavy</vt:lpstr>
      <vt:lpstr>Tahoma</vt:lpstr>
      <vt:lpstr>Times New Roman</vt:lpstr>
      <vt:lpstr>Twentieth Century</vt:lpstr>
      <vt:lpstr>Wingdings</vt:lpstr>
      <vt:lpstr>Office Theme</vt:lpstr>
      <vt:lpstr>Simple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Daund - Manmad Speed Raising- Action Plan </vt:lpstr>
      <vt:lpstr>PowerPoint Presentation</vt:lpstr>
      <vt:lpstr>FLS : Status of Surveys</vt:lpstr>
      <vt:lpstr>⚙️ Work Scope        Operation &amp; Maintenance of Electric Loco Shed, Daund        Maintenance of WAG-9H locomotives   🏢 Eligible Firms       Railway PSUs:       Braithwaite, RVNL, RITES, IRCON, CONCOR, KRCL, DMRCL   💰 Project Cost       ₹1193 Cr for 18 years       Maintenance of 200 locomotives   📊 Expenditure Type       Revenue Expenditure   📅 Tender Timeline  Tender Floated: 24.03.2026  1st Bid Conference: 20.04.2026  Tender Opening: 21.05.2026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Mahendra Patil</dc:creator>
  <cp:lastModifiedBy>Drm Pune</cp:lastModifiedBy>
  <cp:revision>44</cp:revision>
  <cp:lastPrinted>2026-04-22T07:24:42Z</cp:lastPrinted>
  <dcterms:created xsi:type="dcterms:W3CDTF">2026-04-15T12:30:09Z</dcterms:created>
  <dcterms:modified xsi:type="dcterms:W3CDTF">2026-04-23T10:27:29Z</dcterms:modified>
</cp:coreProperties>
</file>